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77" r:id="rId2"/>
    <p:sldId id="439" r:id="rId3"/>
    <p:sldId id="438" r:id="rId4"/>
    <p:sldId id="419" r:id="rId5"/>
    <p:sldId id="404" r:id="rId6"/>
    <p:sldId id="397" r:id="rId7"/>
    <p:sldId id="412" r:id="rId8"/>
    <p:sldId id="408" r:id="rId9"/>
    <p:sldId id="423" r:id="rId10"/>
    <p:sldId id="424" r:id="rId11"/>
    <p:sldId id="425" r:id="rId12"/>
    <p:sldId id="426" r:id="rId13"/>
    <p:sldId id="427" r:id="rId14"/>
    <p:sldId id="402" r:id="rId15"/>
    <p:sldId id="406" r:id="rId16"/>
    <p:sldId id="482" r:id="rId17"/>
    <p:sldId id="483" r:id="rId18"/>
    <p:sldId id="485" r:id="rId19"/>
    <p:sldId id="484" r:id="rId20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5">
          <p15:clr>
            <a:srgbClr val="A4A3A4"/>
          </p15:clr>
        </p15:guide>
        <p15:guide id="2" pos="2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998"/>
    <a:srgbClr val="3333FF"/>
    <a:srgbClr val="E50051"/>
    <a:srgbClr val="B2B2B2"/>
    <a:srgbClr val="E29100"/>
    <a:srgbClr val="81989C"/>
    <a:srgbClr val="866D5F"/>
    <a:srgbClr val="9D1747"/>
    <a:srgbClr val="004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94660"/>
  </p:normalViewPr>
  <p:slideViewPr>
    <p:cSldViewPr>
      <p:cViewPr varScale="1">
        <p:scale>
          <a:sx n="105" d="100"/>
          <a:sy n="105" d="100"/>
        </p:scale>
        <p:origin x="2190" y="96"/>
      </p:cViewPr>
      <p:guideLst>
        <p:guide orient="horz" pos="2705"/>
        <p:guide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5" d="100"/>
          <a:sy n="85" d="100"/>
        </p:scale>
        <p:origin x="-226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D8A3C3F-95C1-4D47-BE20-BDC7B7B069D2}" type="datetimeFigureOut">
              <a:rPr lang="fr-FR" altLang="fr-FR"/>
              <a:pPr>
                <a:defRPr/>
              </a:pPr>
              <a:t>26/11/2020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BC9E0D4-EF60-4ED0-B5A1-B24EC0A901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254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9C8738D-A522-4CF5-99A0-272C89CF5A40}" type="datetimeFigureOut">
              <a:rPr lang="fr-FR" altLang="fr-FR"/>
              <a:pPr>
                <a:defRPr/>
              </a:pPr>
              <a:t>26/11/2020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Modifiez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38CB6AA-8EB5-4BE9-9A78-D457E1FDB8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4530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1E0B053-88D8-49A4-82BC-20F85BD73CD7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1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2662FAC-CD3D-4CD7-8ABB-FB6D39E72A75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A9C6E70-BC22-48E2-B6B6-B2B14974E89D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*Pour</a:t>
            </a:r>
            <a:r>
              <a:rPr lang="fr-FR" baseline="0" dirty="0"/>
              <a:t> </a:t>
            </a:r>
            <a:r>
              <a:rPr lang="fr-FR" baseline="0" dirty="0" err="1"/>
              <a:t>meca</a:t>
            </a:r>
            <a:r>
              <a:rPr lang="fr-FR" baseline="0" dirty="0"/>
              <a:t> :</a:t>
            </a:r>
          </a:p>
          <a:p>
            <a:r>
              <a:rPr lang="fr-FR" baseline="0" dirty="0"/>
              <a:t>Intro </a:t>
            </a:r>
            <a:r>
              <a:rPr lang="fr-FR" baseline="0" dirty="0" err="1"/>
              <a:t>reseau</a:t>
            </a:r>
            <a:r>
              <a:rPr lang="fr-FR" baseline="0" dirty="0"/>
              <a:t> (8h) *Intro Electronique : l’injecter dans partie </a:t>
            </a:r>
            <a:r>
              <a:rPr lang="fr-FR" baseline="0" dirty="0" err="1"/>
              <a:t>peripherique</a:t>
            </a:r>
            <a:endParaRPr lang="fr-FR" baseline="0" dirty="0"/>
          </a:p>
          <a:p>
            <a:r>
              <a:rPr lang="fr-FR" baseline="0" dirty="0"/>
              <a:t>* </a:t>
            </a:r>
            <a:r>
              <a:rPr lang="fr-FR" baseline="0" dirty="0" err="1"/>
              <a:t>Modelisation</a:t>
            </a:r>
            <a:r>
              <a:rPr lang="fr-FR" baseline="0" dirty="0"/>
              <a:t> des Sys. Dynamiques : </a:t>
            </a:r>
          </a:p>
          <a:p>
            <a:r>
              <a:rPr lang="fr-FR" baseline="0" dirty="0"/>
              <a:t>- pour AE </a:t>
            </a:r>
            <a:r>
              <a:rPr lang="fr-FR" baseline="0" dirty="0">
                <a:sym typeface="Wingdings" panose="05000000000000000000" pitchFamily="2" charset="2"/>
              </a:rPr>
              <a:t> HIL du </a:t>
            </a:r>
            <a:r>
              <a:rPr lang="fr-FR" baseline="0" dirty="0" err="1">
                <a:sym typeface="Wingdings" panose="05000000000000000000" pitchFamily="2" charset="2"/>
              </a:rPr>
              <a:t>leve</a:t>
            </a:r>
            <a:r>
              <a:rPr lang="fr-FR" baseline="0" dirty="0">
                <a:sym typeface="Wingdings" panose="05000000000000000000" pitchFamily="2" charset="2"/>
              </a:rPr>
              <a:t> vitre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Ils ont déjà en 3A fait du système dynamique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Discuter avec Bertrand Tondu et </a:t>
            </a:r>
            <a:r>
              <a:rPr lang="fr-FR" dirty="0" err="1"/>
              <a:t>Sebastien</a:t>
            </a:r>
            <a:r>
              <a:rPr lang="fr-FR" dirty="0"/>
              <a:t> en </a:t>
            </a:r>
            <a:r>
              <a:rPr lang="fr-FR" dirty="0" err="1"/>
              <a:t>meme</a:t>
            </a:r>
            <a:r>
              <a:rPr lang="fr-FR" dirty="0"/>
              <a:t> temps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POO : </a:t>
            </a:r>
            <a:r>
              <a:rPr lang="fr-FR" dirty="0" err="1"/>
              <a:t>prevoir</a:t>
            </a:r>
            <a:r>
              <a:rPr lang="fr-FR" dirty="0"/>
              <a:t> partie rattrapage</a:t>
            </a:r>
            <a:r>
              <a:rPr lang="fr-FR" baseline="0" dirty="0"/>
              <a:t> pour </a:t>
            </a:r>
            <a:r>
              <a:rPr lang="fr-FR" baseline="0" dirty="0" err="1"/>
              <a:t>Gm</a:t>
            </a:r>
            <a:r>
              <a:rPr lang="fr-FR" baseline="0" dirty="0"/>
              <a:t> en // de POO plus approfondie pour AE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Pour </a:t>
            </a:r>
            <a:r>
              <a:rPr lang="fr-FR" baseline="0" dirty="0" err="1"/>
              <a:t>segway</a:t>
            </a:r>
            <a:r>
              <a:rPr lang="fr-FR" baseline="0" dirty="0"/>
              <a:t> : Thierry Monteil et Pierre-Emmanuel tout d’abord. Puis </a:t>
            </a:r>
            <a:r>
              <a:rPr lang="fr-FR" baseline="0" dirty="0" err="1"/>
              <a:t>Sebastien</a:t>
            </a:r>
            <a:r>
              <a:rPr lang="fr-FR" baseline="0" dirty="0"/>
              <a:t> </a:t>
            </a:r>
            <a:r>
              <a:rPr lang="fr-FR" baseline="0" dirty="0" err="1"/>
              <a:t>Dimercurio</a:t>
            </a:r>
            <a:r>
              <a:rPr lang="fr-FR" baseline="0" dirty="0"/>
              <a:t> pourrait peut </a:t>
            </a:r>
            <a:r>
              <a:rPr lang="fr-FR" baseline="0" dirty="0" err="1"/>
              <a:t>etre</a:t>
            </a:r>
            <a:r>
              <a:rPr lang="fr-FR" baseline="0" dirty="0"/>
              <a:t> faire partie Pratique </a:t>
            </a:r>
            <a:r>
              <a:rPr lang="fr-FR" baseline="0" dirty="0" err="1"/>
              <a:t>Segway</a:t>
            </a:r>
            <a:r>
              <a:rPr lang="fr-FR" baseline="0" dirty="0"/>
              <a:t>. Thierry </a:t>
            </a:r>
            <a:r>
              <a:rPr lang="fr-FR" baseline="0" dirty="0" err="1"/>
              <a:t>Rochacher</a:t>
            </a:r>
            <a:r>
              <a:rPr lang="fr-FR" baseline="0" dirty="0"/>
              <a:t> partie puissance.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Attention au volume  horaire (306h sur S8): </a:t>
            </a:r>
            <a:r>
              <a:rPr lang="fr-FR" baseline="0" dirty="0" err="1"/>
              <a:t>verifier</a:t>
            </a:r>
            <a:r>
              <a:rPr lang="fr-FR" baseline="0" dirty="0"/>
              <a:t> volume CSH et cibler 400h par semestre.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270h scientifiqu</a:t>
            </a:r>
            <a:r>
              <a:rPr lang="fr-FR" baseline="0" dirty="0"/>
              <a:t>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130h CSH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* Tondu : OK pour commande sur S9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Contacter Y. </a:t>
            </a:r>
            <a:r>
              <a:rPr lang="fr-FR" baseline="0" dirty="0" err="1"/>
              <a:t>Mottet</a:t>
            </a:r>
            <a:r>
              <a:rPr lang="fr-FR" baseline="0" dirty="0"/>
              <a:t> : que fait-il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Pourquoi SDF avec Maintenance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Pourquoi pas SDF avec </a:t>
            </a:r>
            <a:r>
              <a:rPr lang="fr-FR" baseline="0" dirty="0" err="1"/>
              <a:t>Fiabilite</a:t>
            </a:r>
            <a:r>
              <a:rPr lang="fr-FR" baseline="0" dirty="0"/>
              <a:t>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u="sng" baseline="0" dirty="0"/>
              <a:t>Systèmes surs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u="none" baseline="0" dirty="0"/>
              <a:t>A faire dans cet ordre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/>
              <a:t>Techno d’abord : </a:t>
            </a:r>
            <a:r>
              <a:rPr lang="fr-FR" baseline="0" dirty="0" err="1"/>
              <a:t>Fiabilite</a:t>
            </a:r>
            <a:r>
              <a:rPr lang="fr-FR" baseline="0" dirty="0"/>
              <a:t> : a ajouter dedans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Processus Système : SDF 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 err="1"/>
              <a:t>Precodessus</a:t>
            </a:r>
            <a:r>
              <a:rPr lang="fr-FR" baseline="0" dirty="0"/>
              <a:t> Humain : Risque (erreur humaine)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/>
              <a:t>Maintenance Apres </a:t>
            </a:r>
            <a:r>
              <a:rPr lang="fr-FR" baseline="0" dirty="0" err="1"/>
              <a:t>fiabilite</a:t>
            </a:r>
            <a:r>
              <a:rPr lang="fr-FR" baseline="0" dirty="0"/>
              <a:t>, SDF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Gille OK pour passer a 40h, OK pour faire du SPOC, OK pour illustrer par système </a:t>
            </a:r>
            <a:r>
              <a:rPr lang="fr-FR" baseline="0" dirty="0" err="1"/>
              <a:t>metro</a:t>
            </a:r>
            <a:r>
              <a:rPr lang="fr-FR" baseline="0" dirty="0"/>
              <a:t> dans son ensemble (avec beaucoup de </a:t>
            </a:r>
            <a:r>
              <a:rPr lang="fr-FR" baseline="0" dirty="0" err="1"/>
              <a:t>systemes</a:t>
            </a:r>
            <a:r>
              <a:rPr lang="fr-FR" baseline="0" dirty="0"/>
              <a:t> </a:t>
            </a:r>
            <a:r>
              <a:rPr lang="fr-FR" baseline="0" dirty="0" err="1"/>
              <a:t>mecaniques</a:t>
            </a:r>
            <a:r>
              <a:rPr lang="fr-FR" baseline="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dirty="0"/>
              <a:t>descendre la partie Prog Linéaire de 5e IS (4 cours et 3 TD serait idéal mais peut-être qu'on peut y arriver avec 3 cours et 3 TD) et l'ajouter à la partie Optimisation et Graphes de 4IS </a:t>
            </a:r>
            <a:br>
              <a:rPr lang="fr-FR" dirty="0"/>
            </a:br>
            <a:r>
              <a:rPr lang="fr-FR" dirty="0"/>
              <a:t>==&gt; Objectif : placer la Prog Linéaire dès le début de la formation car c'est un outil de base pour les élèves ingénieurs. On leur fait utiliser le </a:t>
            </a:r>
            <a:r>
              <a:rPr lang="fr-FR" dirty="0" err="1"/>
              <a:t>le</a:t>
            </a:r>
            <a:r>
              <a:rPr lang="fr-FR" dirty="0"/>
              <a:t> logiciel AMPL qui permet de modéliser à un haut niveau et qui est couplé à des </a:t>
            </a:r>
            <a:r>
              <a:rPr lang="fr-FR" dirty="0" err="1"/>
              <a:t>solvers</a:t>
            </a:r>
            <a:r>
              <a:rPr lang="fr-FR" dirty="0"/>
              <a:t> mathématiques puissants. L'utilisation de cet outil (gratuit enseignement et recherche) pourrait être </a:t>
            </a:r>
            <a:r>
              <a:rPr lang="fr-FR" dirty="0" err="1"/>
              <a:t>ré-investi</a:t>
            </a:r>
            <a:r>
              <a:rPr lang="fr-FR" dirty="0"/>
              <a:t> dans d'autres enseignements peut-être ?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 </a:t>
            </a:r>
            <a:r>
              <a:rPr lang="fr-FR" dirty="0" err="1"/>
              <a:t>remommer</a:t>
            </a:r>
            <a:r>
              <a:rPr lang="fr-FR" dirty="0"/>
              <a:t> le cours de 5IS pour l'appeler : Optimisation pour la Production et la Logistique. </a:t>
            </a:r>
            <a:br>
              <a:rPr lang="fr-FR" dirty="0"/>
            </a:br>
            <a:r>
              <a:rPr lang="fr-FR" dirty="0"/>
              <a:t>==&gt; Objectif ==&gt; le volume dégagé par la programmation linéaire permettrait d'aborder plus correctement les problématiques de logistique. 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Par gros module : une </a:t>
            </a:r>
            <a:r>
              <a:rPr lang="fr-FR" baseline="0" dirty="0" err="1"/>
              <a:t>conf</a:t>
            </a:r>
            <a:r>
              <a:rPr lang="fr-FR" baseline="0" dirty="0"/>
              <a:t> d’un industriel. Environ 10h par semestre.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64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Systèmes multidisciplinaires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Pour donner davantage la possibilité aux étudiants de résoudre des problèmes complexes plus proches de la réalité industrielle et donc moins académiques (Cf. doc évolution des approches pédagogiques).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Pour faire des ingénieurs systèmes multidisciplinaires connaissant les tenants et les aboutissants des systèmes qu’ils conçoivent et capables de communiquer avec les spécialistes métiers.</a:t>
            </a:r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6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>
            <a:grpSpLocks/>
          </p:cNvGrpSpPr>
          <p:nvPr userDrawn="1"/>
        </p:nvGrpSpPr>
        <p:grpSpPr bwMode="auto">
          <a:xfrm>
            <a:off x="0" y="868363"/>
            <a:ext cx="4356100" cy="4633912"/>
            <a:chOff x="-1" y="868398"/>
            <a:chExt cx="4355976" cy="4633217"/>
          </a:xfrm>
        </p:grpSpPr>
        <p:sp>
          <p:nvSpPr>
            <p:cNvPr id="3" name="Triangle isocèle 2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 </a:t>
              </a:r>
            </a:p>
          </p:txBody>
        </p:sp>
        <p:sp>
          <p:nvSpPr>
            <p:cNvPr id="4" name="Triangle isocèle 3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3419475" y="6353175"/>
            <a:ext cx="208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90488"/>
            <a:ext cx="24923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08285"/>
      </p:ext>
    </p:extLst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1619250" y="6615113"/>
            <a:ext cx="10080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439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2674626"/>
      </p:ext>
    </p:extLst>
  </p:cSld>
  <p:clrMapOvr>
    <a:masterClrMapping/>
  </p:clrMapOvr>
  <p:transition spd="slow" advClick="0" advTm="7000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227437-4603-4834-A75D-4E5DD8AC4E2E}" type="datetimeFigureOut">
              <a:rPr lang="fr-FR" altLang="fr-FR"/>
              <a:pPr>
                <a:defRPr/>
              </a:pPr>
              <a:t>26/11/2020</a:t>
            </a:fld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4771B21-1A37-46D8-8484-BE7C96F7B3B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64918865"/>
      </p:ext>
    </p:extLst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921" y="275069"/>
            <a:ext cx="8229600" cy="585133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8330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6237288"/>
            <a:ext cx="1495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098" r:id="rId4"/>
  </p:sldLayoutIdLst>
  <p:transition spd="slow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tienne.sicard@insa-toulouse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17" Type="http://schemas.openxmlformats.org/officeDocument/2006/relationships/image" Target="../media/image36.png"/><Relationship Id="rId2" Type="http://schemas.openxmlformats.org/officeDocument/2006/relationships/image" Target="../media/image23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hyperlink" Target="http://images.google.com/imgres?imgurl=http://www.atalanta-consulting.co.uk/images/network_rj45s1.jpg&amp;imgrefurl=http://www.atalanta-consulting.co.uk/&amp;h=225&amp;w=300&amp;sz=29&amp;hl=fr&amp;start=3&amp;tbnid=99hypek89V6aHM:&amp;tbnh=87&amp;tbnw=116&amp;prev=/images?q=network+RJ&amp;svnum=10&amp;hl=fr&amp;lr=&amp;rls=SUNA,SUNA:2006-18,SUNA:fr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hyperlink" Target="http://upload.wikimedia.org/wikipedia/en/3/3e/A1_House_of_Quality.png" TargetMode="External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11" Type="http://schemas.microsoft.com/office/2007/relationships/hdphoto" Target="../media/hdphoto1.wdp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9.emf"/><Relationship Id="rId9" Type="http://schemas.openxmlformats.org/officeDocument/2006/relationships/image" Target="../media/image42.png"/><Relationship Id="rId1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ei.insa-toulouse.fr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7"/>
          <p:cNvSpPr txBox="1">
            <a:spLocks/>
          </p:cNvSpPr>
          <p:nvPr/>
        </p:nvSpPr>
        <p:spPr bwMode="auto">
          <a:xfrm>
            <a:off x="3022600" y="3068960"/>
            <a:ext cx="6121400" cy="363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Spécialité </a:t>
            </a:r>
          </a:p>
          <a:p>
            <a:pPr algn="ctr" eaLnBrk="1" hangingPunct="1"/>
            <a:r>
              <a:rPr lang="fr-FR" altLang="fr-F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Automatique Electronique</a:t>
            </a:r>
          </a:p>
          <a:p>
            <a:pPr algn="ctr"/>
            <a:r>
              <a:rPr lang="fr-FR" altLang="fr-FR" sz="2800" dirty="0">
                <a:solidFill>
                  <a:srgbClr val="3366FF"/>
                </a:solidFill>
              </a:rPr>
              <a:t>Département de Génie Electrique &amp; Informatique</a:t>
            </a:r>
          </a:p>
          <a:p>
            <a:pPr algn="ctr">
              <a:lnSpc>
                <a:spcPct val="130000"/>
              </a:lnSpc>
            </a:pPr>
            <a:r>
              <a:rPr lang="fr-FR" altLang="fr-FR" sz="2400" b="1" dirty="0"/>
              <a:t>Etienne SICARD</a:t>
            </a:r>
          </a:p>
          <a:p>
            <a:pPr algn="ctr">
              <a:lnSpc>
                <a:spcPct val="130000"/>
              </a:lnSpc>
            </a:pPr>
            <a:r>
              <a:rPr lang="fr-FR" altLang="fr-FR" sz="2400" b="1" dirty="0"/>
              <a:t>Responsable 4AE</a:t>
            </a:r>
            <a:r>
              <a:rPr lang="fr-FR" altLang="fr-FR" sz="2400" b="1" dirty="0">
                <a:solidFill>
                  <a:schemeClr val="bg1">
                    <a:lumMod val="65000"/>
                  </a:schemeClr>
                </a:solidFill>
              </a:rPr>
              <a:t>-SE</a:t>
            </a:r>
          </a:p>
          <a:p>
            <a:pPr algn="ctr">
              <a:lnSpc>
                <a:spcPct val="130000"/>
              </a:lnSpc>
            </a:pPr>
            <a:r>
              <a:rPr lang="fr-FR" altLang="fr-FR" sz="2000" b="1" dirty="0">
                <a:latin typeface="Arial" panose="020B0604020202020204" pitchFamily="34" charset="0"/>
                <a:hlinkClick r:id="rId2"/>
              </a:rPr>
              <a:t>etienne.sicard@insa-toulouse.fr</a:t>
            </a:r>
            <a:r>
              <a:rPr lang="fr-FR" altLang="fr-FR" sz="20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fr-FR" altLang="fr-FR" sz="2400" b="1" dirty="0">
                <a:latin typeface="Arial" panose="020B0604020202020204" pitchFamily="34" charset="0"/>
              </a:rPr>
              <a:t>		</a:t>
            </a:r>
          </a:p>
          <a:p>
            <a:pPr algn="ctr" eaLnBrk="1" hangingPunct="1"/>
            <a:r>
              <a:rPr lang="fr-FR" altLang="fr-FR" sz="2400" b="1" dirty="0"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37" name="Image 22">
            <a:extLst>
              <a:ext uri="{FF2B5EF4-FFF2-40B4-BE49-F238E27FC236}">
                <a16:creationId xmlns:a16="http://schemas.microsoft.com/office/drawing/2014/main" id="{7F36F29B-AD52-4B93-9BA1-00EEAD964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46" y="5110530"/>
            <a:ext cx="90646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BBE8164-6A3E-45B2-A2D6-52C34C661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7569"/>
            <a:ext cx="2571210" cy="3635342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177711" y="69579"/>
            <a:ext cx="5286907" cy="232316"/>
          </a:xfrm>
        </p:spPr>
        <p:txBody>
          <a:bodyPr/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INGENIERIE SYSTEMES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COMPETENCES</a:t>
            </a:r>
          </a:p>
          <a:p>
            <a:endParaRPr lang="fr-FR" dirty="0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94709A-D6C4-45D7-A554-07A6BE2CD3FA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56" y="4023353"/>
            <a:ext cx="10017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4760694" y="5185403"/>
            <a:ext cx="514350" cy="4810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pic>
        <p:nvPicPr>
          <p:cNvPr id="7175" name="Picture 34" descr="_aut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9" y="2669216"/>
            <a:ext cx="151923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Oval 100"/>
          <p:cNvSpPr>
            <a:spLocks noChangeArrowheads="1"/>
          </p:cNvSpPr>
          <p:nvPr/>
        </p:nvSpPr>
        <p:spPr bwMode="auto">
          <a:xfrm>
            <a:off x="317195" y="4643215"/>
            <a:ext cx="203200" cy="1587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grpSp>
        <p:nvGrpSpPr>
          <p:cNvPr id="7181" name="Group 433"/>
          <p:cNvGrpSpPr>
            <a:grpSpLocks/>
          </p:cNvGrpSpPr>
          <p:nvPr/>
        </p:nvGrpSpPr>
        <p:grpSpPr bwMode="auto">
          <a:xfrm>
            <a:off x="418795" y="3062321"/>
            <a:ext cx="746125" cy="615950"/>
            <a:chOff x="317" y="2614"/>
            <a:chExt cx="470" cy="388"/>
          </a:xfrm>
        </p:grpSpPr>
        <p:pic>
          <p:nvPicPr>
            <p:cNvPr id="7379" name="Picture 99" descr="Single axis drive.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707"/>
              <a:ext cx="3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80" name="Group 101"/>
            <p:cNvGrpSpPr>
              <a:grpSpLocks/>
            </p:cNvGrpSpPr>
            <p:nvPr/>
          </p:nvGrpSpPr>
          <p:grpSpPr bwMode="auto">
            <a:xfrm>
              <a:off x="317" y="2614"/>
              <a:ext cx="470" cy="388"/>
              <a:chOff x="123" y="1417"/>
              <a:chExt cx="2540" cy="2265"/>
            </a:xfrm>
          </p:grpSpPr>
          <p:sp>
            <p:nvSpPr>
              <p:cNvPr id="7381" name="Line 102"/>
              <p:cNvSpPr>
                <a:spLocks noChangeShapeType="1"/>
              </p:cNvSpPr>
              <p:nvPr/>
            </p:nvSpPr>
            <p:spPr bwMode="auto">
              <a:xfrm>
                <a:off x="141" y="176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82" name="Arc 103"/>
              <p:cNvSpPr>
                <a:spLocks/>
              </p:cNvSpPr>
              <p:nvPr/>
            </p:nvSpPr>
            <p:spPr bwMode="auto">
              <a:xfrm rot="16232871" flipV="1">
                <a:off x="1038" y="1241"/>
                <a:ext cx="362" cy="713"/>
              </a:xfrm>
              <a:custGeom>
                <a:avLst/>
                <a:gdLst>
                  <a:gd name="T0" fmla="*/ 0 w 23826"/>
                  <a:gd name="T1" fmla="*/ 0 h 43200"/>
                  <a:gd name="T2" fmla="*/ 0 w 23826"/>
                  <a:gd name="T3" fmla="*/ 0 h 43200"/>
                  <a:gd name="T4" fmla="*/ 0 w 2382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826"/>
                  <a:gd name="T10" fmla="*/ 0 h 43200"/>
                  <a:gd name="T11" fmla="*/ 23826 w 2382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26" h="43200" fill="none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</a:path>
                  <a:path w="23826" h="43200" stroke="0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  <a:lnTo>
                      <a:pt x="2226" y="21600"/>
                    </a:lnTo>
                    <a:lnTo>
                      <a:pt x="902" y="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83" name="Line 104"/>
              <p:cNvSpPr>
                <a:spLocks noChangeShapeType="1"/>
              </p:cNvSpPr>
              <p:nvPr/>
            </p:nvSpPr>
            <p:spPr bwMode="auto">
              <a:xfrm>
                <a:off x="1574" y="175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384" name="Group 105"/>
              <p:cNvGrpSpPr>
                <a:grpSpLocks/>
              </p:cNvGrpSpPr>
              <p:nvPr/>
            </p:nvGrpSpPr>
            <p:grpSpPr bwMode="auto">
              <a:xfrm>
                <a:off x="152" y="3322"/>
                <a:ext cx="2133" cy="360"/>
                <a:chOff x="3067" y="3776"/>
                <a:chExt cx="1089" cy="206"/>
              </a:xfrm>
            </p:grpSpPr>
            <p:sp>
              <p:nvSpPr>
                <p:cNvPr id="7393" name="Line 106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94" name="Arc 107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95" name="Line 108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385" name="Group 109"/>
              <p:cNvGrpSpPr>
                <a:grpSpLocks/>
              </p:cNvGrpSpPr>
              <p:nvPr/>
            </p:nvGrpSpPr>
            <p:grpSpPr bwMode="auto">
              <a:xfrm rot="5400000">
                <a:off x="1509" y="2518"/>
                <a:ext cx="1905" cy="403"/>
                <a:chOff x="3067" y="3776"/>
                <a:chExt cx="1089" cy="206"/>
              </a:xfrm>
            </p:grpSpPr>
            <p:sp>
              <p:nvSpPr>
                <p:cNvPr id="7390" name="Line 110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91" name="Arc 111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92" name="Line 112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386" name="Group 113"/>
              <p:cNvGrpSpPr>
                <a:grpSpLocks/>
              </p:cNvGrpSpPr>
              <p:nvPr/>
            </p:nvGrpSpPr>
            <p:grpSpPr bwMode="auto">
              <a:xfrm rot="5400000">
                <a:off x="-628" y="2518"/>
                <a:ext cx="1905" cy="403"/>
                <a:chOff x="3067" y="3776"/>
                <a:chExt cx="1089" cy="206"/>
              </a:xfrm>
            </p:grpSpPr>
            <p:sp>
              <p:nvSpPr>
                <p:cNvPr id="7387" name="Line 114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8" name="Arc 115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89" name="Line 116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7185" name="Oval 167"/>
          <p:cNvSpPr>
            <a:spLocks noChangeArrowheads="1"/>
          </p:cNvSpPr>
          <p:nvPr/>
        </p:nvSpPr>
        <p:spPr bwMode="auto">
          <a:xfrm>
            <a:off x="4862860" y="2204003"/>
            <a:ext cx="490538" cy="452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pic>
        <p:nvPicPr>
          <p:cNvPr id="7186" name="Picture 1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56" y="2780341"/>
            <a:ext cx="11207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69" descr="Scorpe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19" y="4272591"/>
            <a:ext cx="16240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8" name="Group 198"/>
          <p:cNvGrpSpPr>
            <a:grpSpLocks/>
          </p:cNvGrpSpPr>
          <p:nvPr/>
        </p:nvGrpSpPr>
        <p:grpSpPr bwMode="auto">
          <a:xfrm rot="715696">
            <a:off x="1712167" y="3103337"/>
            <a:ext cx="746125" cy="614362"/>
            <a:chOff x="1141" y="24"/>
            <a:chExt cx="907" cy="771"/>
          </a:xfrm>
        </p:grpSpPr>
        <p:pic>
          <p:nvPicPr>
            <p:cNvPr id="7316" name="Picture 199" descr="rouleme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" y="143"/>
              <a:ext cx="623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17" name="Group 200"/>
            <p:cNvGrpSpPr>
              <a:grpSpLocks/>
            </p:cNvGrpSpPr>
            <p:nvPr/>
          </p:nvGrpSpPr>
          <p:grpSpPr bwMode="auto">
            <a:xfrm>
              <a:off x="1141" y="24"/>
              <a:ext cx="907" cy="771"/>
              <a:chOff x="123" y="1417"/>
              <a:chExt cx="2540" cy="2265"/>
            </a:xfrm>
          </p:grpSpPr>
          <p:sp>
            <p:nvSpPr>
              <p:cNvPr id="7318" name="Line 201"/>
              <p:cNvSpPr>
                <a:spLocks noChangeShapeType="1"/>
              </p:cNvSpPr>
              <p:nvPr/>
            </p:nvSpPr>
            <p:spPr bwMode="auto">
              <a:xfrm>
                <a:off x="141" y="176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9" name="Arc 202"/>
              <p:cNvSpPr>
                <a:spLocks/>
              </p:cNvSpPr>
              <p:nvPr/>
            </p:nvSpPr>
            <p:spPr bwMode="auto">
              <a:xfrm rot="16232871" flipV="1">
                <a:off x="1038" y="1241"/>
                <a:ext cx="362" cy="713"/>
              </a:xfrm>
              <a:custGeom>
                <a:avLst/>
                <a:gdLst>
                  <a:gd name="T0" fmla="*/ 0 w 23826"/>
                  <a:gd name="T1" fmla="*/ 0 h 43200"/>
                  <a:gd name="T2" fmla="*/ 0 w 23826"/>
                  <a:gd name="T3" fmla="*/ 0 h 43200"/>
                  <a:gd name="T4" fmla="*/ 0 w 2382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826"/>
                  <a:gd name="T10" fmla="*/ 0 h 43200"/>
                  <a:gd name="T11" fmla="*/ 23826 w 2382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26" h="43200" fill="none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</a:path>
                  <a:path w="23826" h="43200" stroke="0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  <a:lnTo>
                      <a:pt x="2226" y="21600"/>
                    </a:lnTo>
                    <a:lnTo>
                      <a:pt x="902" y="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20" name="Line 203"/>
              <p:cNvSpPr>
                <a:spLocks noChangeShapeType="1"/>
              </p:cNvSpPr>
              <p:nvPr/>
            </p:nvSpPr>
            <p:spPr bwMode="auto">
              <a:xfrm>
                <a:off x="1574" y="175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321" name="Group 204"/>
              <p:cNvGrpSpPr>
                <a:grpSpLocks/>
              </p:cNvGrpSpPr>
              <p:nvPr/>
            </p:nvGrpSpPr>
            <p:grpSpPr bwMode="auto">
              <a:xfrm>
                <a:off x="152" y="3322"/>
                <a:ext cx="2133" cy="360"/>
                <a:chOff x="3067" y="3776"/>
                <a:chExt cx="1089" cy="206"/>
              </a:xfrm>
            </p:grpSpPr>
            <p:sp>
              <p:nvSpPr>
                <p:cNvPr id="7330" name="Line 205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31" name="Arc 206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32" name="Line 207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322" name="Group 208"/>
              <p:cNvGrpSpPr>
                <a:grpSpLocks/>
              </p:cNvGrpSpPr>
              <p:nvPr/>
            </p:nvGrpSpPr>
            <p:grpSpPr bwMode="auto">
              <a:xfrm rot="5400000">
                <a:off x="1509" y="2518"/>
                <a:ext cx="1905" cy="403"/>
                <a:chOff x="3067" y="3776"/>
                <a:chExt cx="1089" cy="206"/>
              </a:xfrm>
            </p:grpSpPr>
            <p:sp>
              <p:nvSpPr>
                <p:cNvPr id="7327" name="Line 209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28" name="Arc 210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9" name="Line 211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323" name="Group 212"/>
              <p:cNvGrpSpPr>
                <a:grpSpLocks/>
              </p:cNvGrpSpPr>
              <p:nvPr/>
            </p:nvGrpSpPr>
            <p:grpSpPr bwMode="auto">
              <a:xfrm rot="5400000">
                <a:off x="-628" y="2518"/>
                <a:ext cx="1905" cy="403"/>
                <a:chOff x="3067" y="3776"/>
                <a:chExt cx="1089" cy="206"/>
              </a:xfrm>
            </p:grpSpPr>
            <p:sp>
              <p:nvSpPr>
                <p:cNvPr id="7324" name="Line 213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25" name="Arc 214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6" name="Line 215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7195" name="Text Box 255"/>
          <p:cNvSpPr txBox="1">
            <a:spLocks noChangeArrowheads="1"/>
          </p:cNvSpPr>
          <p:nvPr/>
        </p:nvSpPr>
        <p:spPr bwMode="auto">
          <a:xfrm>
            <a:off x="2710025" y="5740881"/>
            <a:ext cx="33103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Gestion</a:t>
            </a:r>
            <a:r>
              <a:rPr lang="fr-FR" altLang="fr-FR" sz="2000" b="0" dirty="0"/>
              <a:t> et </a:t>
            </a:r>
            <a:r>
              <a:rPr lang="fr-FR" altLang="fr-FR" sz="2000" b="1" dirty="0"/>
              <a:t>management</a:t>
            </a:r>
            <a:r>
              <a:rPr lang="fr-FR" altLang="fr-FR" sz="2000" b="0" dirty="0"/>
              <a:t> des personnes</a:t>
            </a:r>
          </a:p>
        </p:txBody>
      </p:sp>
      <p:pic>
        <p:nvPicPr>
          <p:cNvPr id="7196" name="Picture 324" descr="tri_m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46" y="2337715"/>
            <a:ext cx="246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7" name="Group 355"/>
          <p:cNvGrpSpPr>
            <a:grpSpLocks/>
          </p:cNvGrpSpPr>
          <p:nvPr/>
        </p:nvGrpSpPr>
        <p:grpSpPr bwMode="auto">
          <a:xfrm rot="19917751">
            <a:off x="2254676" y="1245928"/>
            <a:ext cx="757237" cy="614362"/>
            <a:chOff x="2494" y="1297"/>
            <a:chExt cx="612" cy="500"/>
          </a:xfrm>
        </p:grpSpPr>
        <p:grpSp>
          <p:nvGrpSpPr>
            <p:cNvPr id="7257" name="Group 328"/>
            <p:cNvGrpSpPr>
              <a:grpSpLocks/>
            </p:cNvGrpSpPr>
            <p:nvPr/>
          </p:nvGrpSpPr>
          <p:grpSpPr bwMode="auto">
            <a:xfrm>
              <a:off x="2494" y="1297"/>
              <a:ext cx="612" cy="500"/>
              <a:chOff x="123" y="1417"/>
              <a:chExt cx="2540" cy="2265"/>
            </a:xfrm>
          </p:grpSpPr>
          <p:sp>
            <p:nvSpPr>
              <p:cNvPr id="7269" name="Line 329"/>
              <p:cNvSpPr>
                <a:spLocks noChangeShapeType="1"/>
              </p:cNvSpPr>
              <p:nvPr/>
            </p:nvSpPr>
            <p:spPr bwMode="auto">
              <a:xfrm>
                <a:off x="141" y="176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70" name="Arc 330"/>
              <p:cNvSpPr>
                <a:spLocks/>
              </p:cNvSpPr>
              <p:nvPr/>
            </p:nvSpPr>
            <p:spPr bwMode="auto">
              <a:xfrm rot="16232871" flipV="1">
                <a:off x="1038" y="1241"/>
                <a:ext cx="362" cy="713"/>
              </a:xfrm>
              <a:custGeom>
                <a:avLst/>
                <a:gdLst>
                  <a:gd name="T0" fmla="*/ 0 w 23826"/>
                  <a:gd name="T1" fmla="*/ 0 h 43200"/>
                  <a:gd name="T2" fmla="*/ 0 w 23826"/>
                  <a:gd name="T3" fmla="*/ 0 h 43200"/>
                  <a:gd name="T4" fmla="*/ 0 w 2382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826"/>
                  <a:gd name="T10" fmla="*/ 0 h 43200"/>
                  <a:gd name="T11" fmla="*/ 23826 w 2382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26" h="43200" fill="none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</a:path>
                  <a:path w="23826" h="43200" stroke="0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  <a:lnTo>
                      <a:pt x="2226" y="21600"/>
                    </a:lnTo>
                    <a:lnTo>
                      <a:pt x="902" y="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71" name="Line 331"/>
              <p:cNvSpPr>
                <a:spLocks noChangeShapeType="1"/>
              </p:cNvSpPr>
              <p:nvPr/>
            </p:nvSpPr>
            <p:spPr bwMode="auto">
              <a:xfrm>
                <a:off x="1574" y="175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272" name="Group 332"/>
              <p:cNvGrpSpPr>
                <a:grpSpLocks/>
              </p:cNvGrpSpPr>
              <p:nvPr/>
            </p:nvGrpSpPr>
            <p:grpSpPr bwMode="auto">
              <a:xfrm>
                <a:off x="152" y="3322"/>
                <a:ext cx="2133" cy="360"/>
                <a:chOff x="3067" y="3776"/>
                <a:chExt cx="1089" cy="206"/>
              </a:xfrm>
            </p:grpSpPr>
            <p:sp>
              <p:nvSpPr>
                <p:cNvPr id="7281" name="Line 333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2" name="Arc 334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83" name="Line 335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73" name="Group 336"/>
              <p:cNvGrpSpPr>
                <a:grpSpLocks/>
              </p:cNvGrpSpPr>
              <p:nvPr/>
            </p:nvGrpSpPr>
            <p:grpSpPr bwMode="auto">
              <a:xfrm rot="5400000">
                <a:off x="1509" y="2518"/>
                <a:ext cx="1905" cy="403"/>
                <a:chOff x="3067" y="3776"/>
                <a:chExt cx="1089" cy="206"/>
              </a:xfrm>
            </p:grpSpPr>
            <p:sp>
              <p:nvSpPr>
                <p:cNvPr id="7278" name="Line 337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9" name="Arc 338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80" name="Line 339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74" name="Group 340"/>
              <p:cNvGrpSpPr>
                <a:grpSpLocks/>
              </p:cNvGrpSpPr>
              <p:nvPr/>
            </p:nvGrpSpPr>
            <p:grpSpPr bwMode="auto">
              <a:xfrm rot="5400000">
                <a:off x="-628" y="2518"/>
                <a:ext cx="1905" cy="403"/>
                <a:chOff x="3067" y="3776"/>
                <a:chExt cx="1089" cy="206"/>
              </a:xfrm>
            </p:grpSpPr>
            <p:sp>
              <p:nvSpPr>
                <p:cNvPr id="7275" name="Line 341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6" name="Arc 342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77" name="Line 343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258" name="Group 344"/>
            <p:cNvGrpSpPr>
              <a:grpSpLocks/>
            </p:cNvGrpSpPr>
            <p:nvPr/>
          </p:nvGrpSpPr>
          <p:grpSpPr bwMode="auto">
            <a:xfrm>
              <a:off x="2585" y="1412"/>
              <a:ext cx="363" cy="298"/>
              <a:chOff x="2517" y="1389"/>
              <a:chExt cx="1996" cy="1772"/>
            </a:xfrm>
          </p:grpSpPr>
          <p:sp>
            <p:nvSpPr>
              <p:cNvPr id="7259" name="Oval 345"/>
              <p:cNvSpPr>
                <a:spLocks noChangeArrowheads="1"/>
              </p:cNvSpPr>
              <p:nvPr/>
            </p:nvSpPr>
            <p:spPr bwMode="auto">
              <a:xfrm>
                <a:off x="3650" y="2599"/>
                <a:ext cx="211" cy="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400"/>
              </a:p>
            </p:txBody>
          </p:sp>
          <p:sp>
            <p:nvSpPr>
              <p:cNvPr id="7260" name="AutoShape 346"/>
              <p:cNvSpPr>
                <a:spLocks noChangeArrowheads="1"/>
              </p:cNvSpPr>
              <p:nvPr/>
            </p:nvSpPr>
            <p:spPr bwMode="auto">
              <a:xfrm>
                <a:off x="2517" y="1436"/>
                <a:ext cx="1996" cy="1725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400"/>
              </a:p>
            </p:txBody>
          </p:sp>
          <p:sp>
            <p:nvSpPr>
              <p:cNvPr id="7261" name="Line 347"/>
              <p:cNvSpPr>
                <a:spLocks noChangeShapeType="1"/>
              </p:cNvSpPr>
              <p:nvPr/>
            </p:nvSpPr>
            <p:spPr bwMode="auto">
              <a:xfrm>
                <a:off x="2517" y="1436"/>
                <a:ext cx="998" cy="172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2" name="Line 348"/>
              <p:cNvSpPr>
                <a:spLocks noChangeShapeType="1"/>
              </p:cNvSpPr>
              <p:nvPr/>
            </p:nvSpPr>
            <p:spPr bwMode="auto">
              <a:xfrm flipH="1">
                <a:off x="3515" y="1436"/>
                <a:ext cx="998" cy="172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3" name="Line 349"/>
              <p:cNvSpPr>
                <a:spLocks noChangeShapeType="1"/>
              </p:cNvSpPr>
              <p:nvPr/>
            </p:nvSpPr>
            <p:spPr bwMode="auto">
              <a:xfrm>
                <a:off x="2948" y="1436"/>
                <a:ext cx="567" cy="104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4" name="Line 350"/>
              <p:cNvSpPr>
                <a:spLocks noChangeShapeType="1"/>
              </p:cNvSpPr>
              <p:nvPr/>
            </p:nvSpPr>
            <p:spPr bwMode="auto">
              <a:xfrm flipH="1">
                <a:off x="3514" y="1436"/>
                <a:ext cx="567" cy="104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5" name="Line 351"/>
              <p:cNvSpPr>
                <a:spLocks noChangeShapeType="1"/>
              </p:cNvSpPr>
              <p:nvPr/>
            </p:nvSpPr>
            <p:spPr bwMode="auto">
              <a:xfrm>
                <a:off x="2517" y="1436"/>
                <a:ext cx="249" cy="4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6" name="Line 352"/>
              <p:cNvSpPr>
                <a:spLocks noChangeShapeType="1"/>
              </p:cNvSpPr>
              <p:nvPr/>
            </p:nvSpPr>
            <p:spPr bwMode="auto">
              <a:xfrm flipV="1">
                <a:off x="2766" y="1436"/>
                <a:ext cx="182" cy="4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7" name="Line 353"/>
              <p:cNvSpPr>
                <a:spLocks noChangeShapeType="1"/>
              </p:cNvSpPr>
              <p:nvPr/>
            </p:nvSpPr>
            <p:spPr bwMode="auto">
              <a:xfrm flipV="1">
                <a:off x="4081" y="1389"/>
                <a:ext cx="249" cy="4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8" name="Line 354"/>
              <p:cNvSpPr>
                <a:spLocks noChangeShapeType="1"/>
              </p:cNvSpPr>
              <p:nvPr/>
            </p:nvSpPr>
            <p:spPr bwMode="auto">
              <a:xfrm>
                <a:off x="4330" y="1389"/>
                <a:ext cx="182" cy="4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CF72EEC-210C-4C0A-AFD8-BD4D2F8F7EDB}"/>
              </a:ext>
            </a:extLst>
          </p:cNvPr>
          <p:cNvGrpSpPr/>
          <p:nvPr/>
        </p:nvGrpSpPr>
        <p:grpSpPr>
          <a:xfrm rot="530505">
            <a:off x="6064560" y="1262733"/>
            <a:ext cx="757238" cy="649288"/>
            <a:chOff x="5967760" y="1313415"/>
            <a:chExt cx="757238" cy="649288"/>
          </a:xfrm>
        </p:grpSpPr>
        <p:pic>
          <p:nvPicPr>
            <p:cNvPr id="7198" name="Picture 358" descr="Image:A1 House of Quality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73" y="1313415"/>
              <a:ext cx="473075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9" name="Group 360"/>
            <p:cNvGrpSpPr>
              <a:grpSpLocks/>
            </p:cNvGrpSpPr>
            <p:nvPr/>
          </p:nvGrpSpPr>
          <p:grpSpPr bwMode="auto">
            <a:xfrm>
              <a:off x="5967760" y="1348340"/>
              <a:ext cx="757238" cy="614363"/>
              <a:chOff x="123" y="1417"/>
              <a:chExt cx="2540" cy="2265"/>
            </a:xfrm>
          </p:grpSpPr>
          <p:sp>
            <p:nvSpPr>
              <p:cNvPr id="7242" name="Line 361"/>
              <p:cNvSpPr>
                <a:spLocks noChangeShapeType="1"/>
              </p:cNvSpPr>
              <p:nvPr/>
            </p:nvSpPr>
            <p:spPr bwMode="auto">
              <a:xfrm>
                <a:off x="141" y="176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43" name="Arc 362"/>
              <p:cNvSpPr>
                <a:spLocks/>
              </p:cNvSpPr>
              <p:nvPr/>
            </p:nvSpPr>
            <p:spPr bwMode="auto">
              <a:xfrm rot="16232871" flipV="1">
                <a:off x="1038" y="1241"/>
                <a:ext cx="362" cy="713"/>
              </a:xfrm>
              <a:custGeom>
                <a:avLst/>
                <a:gdLst>
                  <a:gd name="T0" fmla="*/ 0 w 23826"/>
                  <a:gd name="T1" fmla="*/ 0 h 43200"/>
                  <a:gd name="T2" fmla="*/ 0 w 23826"/>
                  <a:gd name="T3" fmla="*/ 0 h 43200"/>
                  <a:gd name="T4" fmla="*/ 0 w 2382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826"/>
                  <a:gd name="T10" fmla="*/ 0 h 43200"/>
                  <a:gd name="T11" fmla="*/ 23826 w 2382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26" h="43200" fill="none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</a:path>
                  <a:path w="23826" h="43200" stroke="0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  <a:lnTo>
                      <a:pt x="2226" y="21600"/>
                    </a:lnTo>
                    <a:lnTo>
                      <a:pt x="902" y="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44" name="Line 363"/>
              <p:cNvSpPr>
                <a:spLocks noChangeShapeType="1"/>
              </p:cNvSpPr>
              <p:nvPr/>
            </p:nvSpPr>
            <p:spPr bwMode="auto">
              <a:xfrm>
                <a:off x="1574" y="175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245" name="Group 364"/>
              <p:cNvGrpSpPr>
                <a:grpSpLocks/>
              </p:cNvGrpSpPr>
              <p:nvPr/>
            </p:nvGrpSpPr>
            <p:grpSpPr bwMode="auto">
              <a:xfrm>
                <a:off x="152" y="3322"/>
                <a:ext cx="2133" cy="360"/>
                <a:chOff x="3067" y="3776"/>
                <a:chExt cx="1089" cy="206"/>
              </a:xfrm>
            </p:grpSpPr>
            <p:sp>
              <p:nvSpPr>
                <p:cNvPr id="7254" name="Line 365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55" name="Arc 366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56" name="Line 367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46" name="Group 368"/>
              <p:cNvGrpSpPr>
                <a:grpSpLocks/>
              </p:cNvGrpSpPr>
              <p:nvPr/>
            </p:nvGrpSpPr>
            <p:grpSpPr bwMode="auto">
              <a:xfrm rot="5400000">
                <a:off x="1509" y="2518"/>
                <a:ext cx="1905" cy="403"/>
                <a:chOff x="3067" y="3776"/>
                <a:chExt cx="1089" cy="206"/>
              </a:xfrm>
            </p:grpSpPr>
            <p:sp>
              <p:nvSpPr>
                <p:cNvPr id="7251" name="Line 369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52" name="Arc 370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53" name="Line 371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47" name="Group 372"/>
              <p:cNvGrpSpPr>
                <a:grpSpLocks/>
              </p:cNvGrpSpPr>
              <p:nvPr/>
            </p:nvGrpSpPr>
            <p:grpSpPr bwMode="auto">
              <a:xfrm rot="5400000">
                <a:off x="-628" y="2518"/>
                <a:ext cx="1905" cy="403"/>
                <a:chOff x="3067" y="3776"/>
                <a:chExt cx="1089" cy="206"/>
              </a:xfrm>
            </p:grpSpPr>
            <p:sp>
              <p:nvSpPr>
                <p:cNvPr id="7248" name="Line 373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49" name="Arc 374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50" name="Line 375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9FB65B1-80D3-490B-89FA-DAE4FA7D9C0A}"/>
              </a:ext>
            </a:extLst>
          </p:cNvPr>
          <p:cNvGrpSpPr/>
          <p:nvPr/>
        </p:nvGrpSpPr>
        <p:grpSpPr>
          <a:xfrm rot="567390">
            <a:off x="409875" y="4944128"/>
            <a:ext cx="746125" cy="614363"/>
            <a:chOff x="511003" y="5413281"/>
            <a:chExt cx="746125" cy="614363"/>
          </a:xfrm>
        </p:grpSpPr>
        <p:pic>
          <p:nvPicPr>
            <p:cNvPr id="7200" name="Picture 388" descr="A_C_Condens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28" y="5564094"/>
              <a:ext cx="6477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02" name="Group 393"/>
            <p:cNvGrpSpPr>
              <a:grpSpLocks/>
            </p:cNvGrpSpPr>
            <p:nvPr/>
          </p:nvGrpSpPr>
          <p:grpSpPr bwMode="auto">
            <a:xfrm>
              <a:off x="511003" y="5413281"/>
              <a:ext cx="746125" cy="614363"/>
              <a:chOff x="123" y="1417"/>
              <a:chExt cx="2540" cy="2265"/>
            </a:xfrm>
          </p:grpSpPr>
          <p:sp>
            <p:nvSpPr>
              <p:cNvPr id="7227" name="Line 394"/>
              <p:cNvSpPr>
                <a:spLocks noChangeShapeType="1"/>
              </p:cNvSpPr>
              <p:nvPr/>
            </p:nvSpPr>
            <p:spPr bwMode="auto">
              <a:xfrm>
                <a:off x="141" y="176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28" name="Arc 395"/>
              <p:cNvSpPr>
                <a:spLocks/>
              </p:cNvSpPr>
              <p:nvPr/>
            </p:nvSpPr>
            <p:spPr bwMode="auto">
              <a:xfrm rot="16232871" flipV="1">
                <a:off x="1038" y="1241"/>
                <a:ext cx="362" cy="713"/>
              </a:xfrm>
              <a:custGeom>
                <a:avLst/>
                <a:gdLst>
                  <a:gd name="T0" fmla="*/ 0 w 23826"/>
                  <a:gd name="T1" fmla="*/ 0 h 43200"/>
                  <a:gd name="T2" fmla="*/ 0 w 23826"/>
                  <a:gd name="T3" fmla="*/ 0 h 43200"/>
                  <a:gd name="T4" fmla="*/ 0 w 2382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826"/>
                  <a:gd name="T10" fmla="*/ 0 h 43200"/>
                  <a:gd name="T11" fmla="*/ 23826 w 2382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26" h="43200" fill="none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</a:path>
                  <a:path w="23826" h="43200" stroke="0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  <a:lnTo>
                      <a:pt x="2226" y="21600"/>
                    </a:lnTo>
                    <a:lnTo>
                      <a:pt x="902" y="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29" name="Line 396"/>
              <p:cNvSpPr>
                <a:spLocks noChangeShapeType="1"/>
              </p:cNvSpPr>
              <p:nvPr/>
            </p:nvSpPr>
            <p:spPr bwMode="auto">
              <a:xfrm>
                <a:off x="1574" y="175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230" name="Group 397"/>
              <p:cNvGrpSpPr>
                <a:grpSpLocks/>
              </p:cNvGrpSpPr>
              <p:nvPr/>
            </p:nvGrpSpPr>
            <p:grpSpPr bwMode="auto">
              <a:xfrm>
                <a:off x="152" y="3322"/>
                <a:ext cx="2133" cy="360"/>
                <a:chOff x="3067" y="3776"/>
                <a:chExt cx="1089" cy="206"/>
              </a:xfrm>
            </p:grpSpPr>
            <p:sp>
              <p:nvSpPr>
                <p:cNvPr id="7239" name="Line 398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40" name="Arc 399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41" name="Line 400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31" name="Group 401"/>
              <p:cNvGrpSpPr>
                <a:grpSpLocks/>
              </p:cNvGrpSpPr>
              <p:nvPr/>
            </p:nvGrpSpPr>
            <p:grpSpPr bwMode="auto">
              <a:xfrm rot="5400000">
                <a:off x="1509" y="2518"/>
                <a:ext cx="1905" cy="403"/>
                <a:chOff x="3067" y="3776"/>
                <a:chExt cx="1089" cy="206"/>
              </a:xfrm>
            </p:grpSpPr>
            <p:sp>
              <p:nvSpPr>
                <p:cNvPr id="7236" name="Line 402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37" name="Arc 403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38" name="Line 404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32" name="Group 405"/>
              <p:cNvGrpSpPr>
                <a:grpSpLocks/>
              </p:cNvGrpSpPr>
              <p:nvPr/>
            </p:nvGrpSpPr>
            <p:grpSpPr bwMode="auto">
              <a:xfrm rot="5400000">
                <a:off x="-628" y="2518"/>
                <a:ext cx="1905" cy="403"/>
                <a:chOff x="3067" y="3776"/>
                <a:chExt cx="1089" cy="206"/>
              </a:xfrm>
            </p:grpSpPr>
            <p:sp>
              <p:nvSpPr>
                <p:cNvPr id="7233" name="Line 406"/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34" name="Arc 407"/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35" name="Line 408"/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9F4CED9-2C6B-4583-82C6-88E2AB9AD98F}"/>
              </a:ext>
            </a:extLst>
          </p:cNvPr>
          <p:cNvGrpSpPr/>
          <p:nvPr/>
        </p:nvGrpSpPr>
        <p:grpSpPr>
          <a:xfrm>
            <a:off x="1402626" y="4984079"/>
            <a:ext cx="1079500" cy="828675"/>
            <a:chOff x="1365078" y="4657631"/>
            <a:chExt cx="1079500" cy="828675"/>
          </a:xfrm>
        </p:grpSpPr>
        <p:pic>
          <p:nvPicPr>
            <p:cNvPr id="7201" name="Picture 390" descr="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198" y="4785181"/>
              <a:ext cx="755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03" name="Group 411"/>
            <p:cNvGrpSpPr>
              <a:grpSpLocks/>
            </p:cNvGrpSpPr>
            <p:nvPr/>
          </p:nvGrpSpPr>
          <p:grpSpPr bwMode="auto">
            <a:xfrm rot="-1071138">
              <a:off x="1365078" y="4657631"/>
              <a:ext cx="1079500" cy="828675"/>
              <a:chOff x="137" y="262"/>
              <a:chExt cx="1025" cy="880"/>
            </a:xfrm>
          </p:grpSpPr>
          <p:grpSp>
            <p:nvGrpSpPr>
              <p:cNvPr id="7206" name="Group 412"/>
              <p:cNvGrpSpPr>
                <a:grpSpLocks/>
              </p:cNvGrpSpPr>
              <p:nvPr/>
            </p:nvGrpSpPr>
            <p:grpSpPr bwMode="auto">
              <a:xfrm>
                <a:off x="255" y="262"/>
                <a:ext cx="907" cy="771"/>
                <a:chOff x="123" y="1417"/>
                <a:chExt cx="2540" cy="2265"/>
              </a:xfrm>
            </p:grpSpPr>
            <p:sp>
              <p:nvSpPr>
                <p:cNvPr id="7212" name="Line 413"/>
                <p:cNvSpPr>
                  <a:spLocks noChangeShapeType="1"/>
                </p:cNvSpPr>
                <p:nvPr/>
              </p:nvSpPr>
              <p:spPr bwMode="auto">
                <a:xfrm>
                  <a:off x="141" y="176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13" name="Arc 414"/>
                <p:cNvSpPr>
                  <a:spLocks/>
                </p:cNvSpPr>
                <p:nvPr/>
              </p:nvSpPr>
              <p:spPr bwMode="auto">
                <a:xfrm rot="16232871" flipV="1">
                  <a:off x="1038" y="1241"/>
                  <a:ext cx="362" cy="713"/>
                </a:xfrm>
                <a:custGeom>
                  <a:avLst/>
                  <a:gdLst>
                    <a:gd name="T0" fmla="*/ 0 w 23826"/>
                    <a:gd name="T1" fmla="*/ 0 h 43200"/>
                    <a:gd name="T2" fmla="*/ 0 w 23826"/>
                    <a:gd name="T3" fmla="*/ 0 h 43200"/>
                    <a:gd name="T4" fmla="*/ 0 w 23826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826"/>
                    <a:gd name="T10" fmla="*/ 0 h 43200"/>
                    <a:gd name="T11" fmla="*/ 23826 w 23826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826" h="43200" fill="none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</a:path>
                    <a:path w="23826" h="43200" stroke="0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  <a:lnTo>
                        <a:pt x="2226" y="21600"/>
                      </a:lnTo>
                      <a:lnTo>
                        <a:pt x="902" y="4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14" name="Line 415"/>
                <p:cNvSpPr>
                  <a:spLocks noChangeShapeType="1"/>
                </p:cNvSpPr>
                <p:nvPr/>
              </p:nvSpPr>
              <p:spPr bwMode="auto">
                <a:xfrm>
                  <a:off x="1574" y="175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215" name="Group 416"/>
                <p:cNvGrpSpPr>
                  <a:grpSpLocks/>
                </p:cNvGrpSpPr>
                <p:nvPr/>
              </p:nvGrpSpPr>
              <p:grpSpPr bwMode="auto">
                <a:xfrm>
                  <a:off x="152" y="3322"/>
                  <a:ext cx="2133" cy="360"/>
                  <a:chOff x="3067" y="3776"/>
                  <a:chExt cx="1089" cy="206"/>
                </a:xfrm>
              </p:grpSpPr>
              <p:sp>
                <p:nvSpPr>
                  <p:cNvPr id="7224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25" name="Arc 418"/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6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16" name="Group 420"/>
                <p:cNvGrpSpPr>
                  <a:grpSpLocks/>
                </p:cNvGrpSpPr>
                <p:nvPr/>
              </p:nvGrpSpPr>
              <p:grpSpPr bwMode="auto">
                <a:xfrm rot="5400000">
                  <a:off x="1509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7221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22" name="Arc 422"/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17" name="Group 424"/>
                <p:cNvGrpSpPr>
                  <a:grpSpLocks/>
                </p:cNvGrpSpPr>
                <p:nvPr/>
              </p:nvGrpSpPr>
              <p:grpSpPr bwMode="auto">
                <a:xfrm rot="5400000">
                  <a:off x="-628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7218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19" name="Arc 426"/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0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7207" name="Group 428"/>
              <p:cNvGrpSpPr>
                <a:grpSpLocks/>
              </p:cNvGrpSpPr>
              <p:nvPr/>
            </p:nvGrpSpPr>
            <p:grpSpPr bwMode="auto">
              <a:xfrm>
                <a:off x="137" y="370"/>
                <a:ext cx="892" cy="772"/>
                <a:chOff x="137" y="370"/>
                <a:chExt cx="892" cy="772"/>
              </a:xfrm>
            </p:grpSpPr>
            <p:sp>
              <p:nvSpPr>
                <p:cNvPr id="7208" name="Oval 429"/>
                <p:cNvSpPr>
                  <a:spLocks noChangeArrowheads="1"/>
                </p:cNvSpPr>
                <p:nvPr/>
              </p:nvSpPr>
              <p:spPr bwMode="auto">
                <a:xfrm>
                  <a:off x="522" y="915"/>
                  <a:ext cx="247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7209" name="Oval 430"/>
                <p:cNvSpPr>
                  <a:spLocks noChangeArrowheads="1"/>
                </p:cNvSpPr>
                <p:nvPr/>
              </p:nvSpPr>
              <p:spPr bwMode="auto">
                <a:xfrm>
                  <a:off x="141" y="606"/>
                  <a:ext cx="247" cy="1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7210" name="Rectangle 431"/>
                <p:cNvSpPr>
                  <a:spLocks noChangeArrowheads="1"/>
                </p:cNvSpPr>
                <p:nvPr/>
              </p:nvSpPr>
              <p:spPr bwMode="auto">
                <a:xfrm>
                  <a:off x="150" y="1038"/>
                  <a:ext cx="879" cy="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7211" name="Rectangle 432"/>
                <p:cNvSpPr>
                  <a:spLocks noChangeArrowheads="1"/>
                </p:cNvSpPr>
                <p:nvPr/>
              </p:nvSpPr>
              <p:spPr bwMode="auto">
                <a:xfrm>
                  <a:off x="137" y="370"/>
                  <a:ext cx="113" cy="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</p:grpSp>
        </p:grp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C5A8878C-6060-4C05-9D07-81C7D31C2089}"/>
              </a:ext>
            </a:extLst>
          </p:cNvPr>
          <p:cNvSpPr/>
          <p:nvPr/>
        </p:nvSpPr>
        <p:spPr>
          <a:xfrm>
            <a:off x="196213" y="2763911"/>
            <a:ext cx="2359563" cy="31607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603E2693-713D-4CAD-879B-584CC7A01A9E}"/>
              </a:ext>
            </a:extLst>
          </p:cNvPr>
          <p:cNvSpPr/>
          <p:nvPr/>
        </p:nvSpPr>
        <p:spPr>
          <a:xfrm>
            <a:off x="116531" y="2497214"/>
            <a:ext cx="2208549" cy="4593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B6972355-9D37-48B5-AE6E-691C77736986}"/>
              </a:ext>
            </a:extLst>
          </p:cNvPr>
          <p:cNvSpPr/>
          <p:nvPr/>
        </p:nvSpPr>
        <p:spPr>
          <a:xfrm>
            <a:off x="405" y="2525534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accent4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Chaines d’énergies</a:t>
            </a:r>
            <a:endParaRPr lang="fr-FR" sz="2000" dirty="0">
              <a:solidFill>
                <a:schemeClr val="accent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4541CDD6-1B74-4B46-9398-FDBE0960C7DB}"/>
              </a:ext>
            </a:extLst>
          </p:cNvPr>
          <p:cNvSpPr/>
          <p:nvPr/>
        </p:nvSpPr>
        <p:spPr>
          <a:xfrm>
            <a:off x="648581" y="3696748"/>
            <a:ext cx="1443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Electrique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Mécanique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Hydraulique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Thermique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1114651C-BB0B-4462-9ED3-D7B156A601BB}"/>
              </a:ext>
            </a:extLst>
          </p:cNvPr>
          <p:cNvSpPr/>
          <p:nvPr/>
        </p:nvSpPr>
        <p:spPr>
          <a:xfrm>
            <a:off x="2038897" y="930726"/>
            <a:ext cx="4974528" cy="1366229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F57113B4-F3E4-45A2-85DF-0FB3878556C7}"/>
              </a:ext>
            </a:extLst>
          </p:cNvPr>
          <p:cNvSpPr/>
          <p:nvPr/>
        </p:nvSpPr>
        <p:spPr>
          <a:xfrm>
            <a:off x="1959215" y="664029"/>
            <a:ext cx="4105345" cy="4593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239154D3-15C4-493B-BC93-58DFEEF97F18}"/>
              </a:ext>
            </a:extLst>
          </p:cNvPr>
          <p:cNvSpPr/>
          <p:nvPr/>
        </p:nvSpPr>
        <p:spPr>
          <a:xfrm>
            <a:off x="1843089" y="692349"/>
            <a:ext cx="4280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accent4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Processus et ingénierie des systèmes </a:t>
            </a:r>
            <a:endParaRPr lang="fr-FR" sz="2000" dirty="0">
              <a:solidFill>
                <a:schemeClr val="accent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EEB2A8C-1A3E-4778-8E7B-D3D0FAEC8AA1}"/>
              </a:ext>
            </a:extLst>
          </p:cNvPr>
          <p:cNvSpPr/>
          <p:nvPr/>
        </p:nvSpPr>
        <p:spPr>
          <a:xfrm>
            <a:off x="2621317" y="1060461"/>
            <a:ext cx="370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Analyse des besoins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Exigences et spécifications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Conception d’architectures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Qualité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44840BE4-9E85-4C9C-B048-793026DFFD61}"/>
              </a:ext>
            </a:extLst>
          </p:cNvPr>
          <p:cNvSpPr/>
          <p:nvPr/>
        </p:nvSpPr>
        <p:spPr>
          <a:xfrm>
            <a:off x="6154913" y="2774683"/>
            <a:ext cx="2802833" cy="3256963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BD5EE4BD-7ADE-4DBA-88F2-84B26A8FDD95}"/>
              </a:ext>
            </a:extLst>
          </p:cNvPr>
          <p:cNvSpPr/>
          <p:nvPr/>
        </p:nvSpPr>
        <p:spPr>
          <a:xfrm>
            <a:off x="6075231" y="2507987"/>
            <a:ext cx="2669310" cy="4593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E16FB8C7-BBB9-43B6-8B53-F679B4D3A3F5}"/>
              </a:ext>
            </a:extLst>
          </p:cNvPr>
          <p:cNvSpPr/>
          <p:nvPr/>
        </p:nvSpPr>
        <p:spPr>
          <a:xfrm>
            <a:off x="5959105" y="2536307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accent4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Chaines d’informations </a:t>
            </a:r>
            <a:endParaRPr lang="fr-FR" sz="2000" dirty="0">
              <a:solidFill>
                <a:schemeClr val="accent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6F7DCD0-078B-41FF-9FE1-964246F77B49}"/>
              </a:ext>
            </a:extLst>
          </p:cNvPr>
          <p:cNvSpPr/>
          <p:nvPr/>
        </p:nvSpPr>
        <p:spPr>
          <a:xfrm>
            <a:off x="6416148" y="3542736"/>
            <a:ext cx="2255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Capteurs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Réseaux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Génie Logiciel</a:t>
            </a:r>
          </a:p>
          <a:p>
            <a:pPr lvl="0" algn="ctr">
              <a:defRPr/>
            </a:pPr>
            <a:r>
              <a:rPr lang="fr-FR" kern="0" dirty="0">
                <a:solidFill>
                  <a:srgbClr val="273339">
                    <a:lumMod val="90000"/>
                    <a:lumOff val="10000"/>
                  </a:srgbClr>
                </a:solidFill>
              </a:rPr>
              <a:t>Commande/Contrôle</a:t>
            </a:r>
          </a:p>
        </p:txBody>
      </p:sp>
      <p:grpSp>
        <p:nvGrpSpPr>
          <p:cNvPr id="326" name="Group 9">
            <a:extLst>
              <a:ext uri="{FF2B5EF4-FFF2-40B4-BE49-F238E27FC236}">
                <a16:creationId xmlns:a16="http://schemas.microsoft.com/office/drawing/2014/main" id="{29DE1673-DF13-4937-B29B-AB83C3B67B77}"/>
              </a:ext>
            </a:extLst>
          </p:cNvPr>
          <p:cNvGrpSpPr>
            <a:grpSpLocks/>
          </p:cNvGrpSpPr>
          <p:nvPr/>
        </p:nvGrpSpPr>
        <p:grpSpPr bwMode="auto">
          <a:xfrm rot="-1071138">
            <a:off x="7222418" y="5160461"/>
            <a:ext cx="844550" cy="700088"/>
            <a:chOff x="1475" y="58"/>
            <a:chExt cx="1025" cy="880"/>
          </a:xfrm>
        </p:grpSpPr>
        <p:pic>
          <p:nvPicPr>
            <p:cNvPr id="327" name="Picture 10" descr="FlexCC-Cyclone-II_B300">
              <a:extLst>
                <a:ext uri="{FF2B5EF4-FFF2-40B4-BE49-F238E27FC236}">
                  <a16:creationId xmlns:a16="http://schemas.microsoft.com/office/drawing/2014/main" id="{B2CA02B5-C209-469C-8D5C-CADF515A0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" y="172"/>
              <a:ext cx="77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8" name="Group 11">
              <a:extLst>
                <a:ext uri="{FF2B5EF4-FFF2-40B4-BE49-F238E27FC236}">
                  <a16:creationId xmlns:a16="http://schemas.microsoft.com/office/drawing/2014/main" id="{B5C32C0C-F8ED-4BCB-AA43-CD3C5EACF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58"/>
              <a:ext cx="1025" cy="880"/>
              <a:chOff x="137" y="262"/>
              <a:chExt cx="1025" cy="880"/>
            </a:xfrm>
          </p:grpSpPr>
          <p:grpSp>
            <p:nvGrpSpPr>
              <p:cNvPr id="329" name="Group 12">
                <a:extLst>
                  <a:ext uri="{FF2B5EF4-FFF2-40B4-BE49-F238E27FC236}">
                    <a16:creationId xmlns:a16="http://schemas.microsoft.com/office/drawing/2014/main" id="{4E0DB7B9-AFC3-483A-A1EE-33A970EA71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" y="262"/>
                <a:ext cx="907" cy="771"/>
                <a:chOff x="123" y="1417"/>
                <a:chExt cx="2540" cy="2265"/>
              </a:xfrm>
            </p:grpSpPr>
            <p:sp>
              <p:nvSpPr>
                <p:cNvPr id="335" name="Line 13">
                  <a:extLst>
                    <a:ext uri="{FF2B5EF4-FFF2-40B4-BE49-F238E27FC236}">
                      <a16:creationId xmlns:a16="http://schemas.microsoft.com/office/drawing/2014/main" id="{2C923CE5-308C-47A7-9594-DC4D77D42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176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" name="Arc 14">
                  <a:extLst>
                    <a:ext uri="{FF2B5EF4-FFF2-40B4-BE49-F238E27FC236}">
                      <a16:creationId xmlns:a16="http://schemas.microsoft.com/office/drawing/2014/main" id="{478DF1AF-3A82-40C8-8BB9-0D3DABCCA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32871" flipV="1">
                  <a:off x="1038" y="1241"/>
                  <a:ext cx="362" cy="713"/>
                </a:xfrm>
                <a:custGeom>
                  <a:avLst/>
                  <a:gdLst>
                    <a:gd name="T0" fmla="*/ 0 w 23826"/>
                    <a:gd name="T1" fmla="*/ 0 h 43200"/>
                    <a:gd name="T2" fmla="*/ 0 w 23826"/>
                    <a:gd name="T3" fmla="*/ 0 h 43200"/>
                    <a:gd name="T4" fmla="*/ 0 w 23826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826"/>
                    <a:gd name="T10" fmla="*/ 0 h 43200"/>
                    <a:gd name="T11" fmla="*/ 23826 w 23826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826" h="43200" fill="none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</a:path>
                    <a:path w="23826" h="43200" stroke="0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  <a:lnTo>
                        <a:pt x="2226" y="21600"/>
                      </a:lnTo>
                      <a:lnTo>
                        <a:pt x="902" y="4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" name="Line 15">
                  <a:extLst>
                    <a:ext uri="{FF2B5EF4-FFF2-40B4-BE49-F238E27FC236}">
                      <a16:creationId xmlns:a16="http://schemas.microsoft.com/office/drawing/2014/main" id="{70B43B3C-15F6-4B3D-BF3B-F82DF0727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4" y="175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38" name="Group 16">
                  <a:extLst>
                    <a:ext uri="{FF2B5EF4-FFF2-40B4-BE49-F238E27FC236}">
                      <a16:creationId xmlns:a16="http://schemas.microsoft.com/office/drawing/2014/main" id="{F9C71F08-87C8-4CD0-9D56-A28A741978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" y="3322"/>
                  <a:ext cx="2133" cy="360"/>
                  <a:chOff x="3067" y="3776"/>
                  <a:chExt cx="1089" cy="206"/>
                </a:xfrm>
              </p:grpSpPr>
              <p:sp>
                <p:nvSpPr>
                  <p:cNvPr id="347" name="Line 17">
                    <a:extLst>
                      <a:ext uri="{FF2B5EF4-FFF2-40B4-BE49-F238E27FC236}">
                        <a16:creationId xmlns:a16="http://schemas.microsoft.com/office/drawing/2014/main" id="{E4A8F72D-66DD-4A92-AC6A-394B37B05D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" name="Arc 18">
                    <a:extLst>
                      <a:ext uri="{FF2B5EF4-FFF2-40B4-BE49-F238E27FC236}">
                        <a16:creationId xmlns:a16="http://schemas.microsoft.com/office/drawing/2014/main" id="{2A9CF561-5A4B-47B6-A262-542E72C3A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49" name="Line 19">
                    <a:extLst>
                      <a:ext uri="{FF2B5EF4-FFF2-40B4-BE49-F238E27FC236}">
                        <a16:creationId xmlns:a16="http://schemas.microsoft.com/office/drawing/2014/main" id="{39F01395-7A33-4586-ADD3-D6794115DC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9" name="Group 20">
                  <a:extLst>
                    <a:ext uri="{FF2B5EF4-FFF2-40B4-BE49-F238E27FC236}">
                      <a16:creationId xmlns:a16="http://schemas.microsoft.com/office/drawing/2014/main" id="{FEF986FB-6223-4803-B11C-D130D80D4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1509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344" name="Line 21">
                    <a:extLst>
                      <a:ext uri="{FF2B5EF4-FFF2-40B4-BE49-F238E27FC236}">
                        <a16:creationId xmlns:a16="http://schemas.microsoft.com/office/drawing/2014/main" id="{303E9EF2-DD57-4DFC-9316-4B6B0430CA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" name="Arc 22">
                    <a:extLst>
                      <a:ext uri="{FF2B5EF4-FFF2-40B4-BE49-F238E27FC236}">
                        <a16:creationId xmlns:a16="http://schemas.microsoft.com/office/drawing/2014/main" id="{66B9235E-C71F-44FF-95D7-B72A66D30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46" name="Line 23">
                    <a:extLst>
                      <a:ext uri="{FF2B5EF4-FFF2-40B4-BE49-F238E27FC236}">
                        <a16:creationId xmlns:a16="http://schemas.microsoft.com/office/drawing/2014/main" id="{177CE2E2-E430-4FAE-9854-D37F85E2FD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0" name="Group 24">
                  <a:extLst>
                    <a:ext uri="{FF2B5EF4-FFF2-40B4-BE49-F238E27FC236}">
                      <a16:creationId xmlns:a16="http://schemas.microsoft.com/office/drawing/2014/main" id="{FC749E06-D056-4EA3-B725-151BF68161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-628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341" name="Line 25">
                    <a:extLst>
                      <a:ext uri="{FF2B5EF4-FFF2-40B4-BE49-F238E27FC236}">
                        <a16:creationId xmlns:a16="http://schemas.microsoft.com/office/drawing/2014/main" id="{11D78D19-A163-4C5F-B7A7-4B089C3430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" name="Arc 26">
                    <a:extLst>
                      <a:ext uri="{FF2B5EF4-FFF2-40B4-BE49-F238E27FC236}">
                        <a16:creationId xmlns:a16="http://schemas.microsoft.com/office/drawing/2014/main" id="{BB4D91A2-6AF5-4030-8F98-69F177CAA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43" name="Line 27">
                    <a:extLst>
                      <a:ext uri="{FF2B5EF4-FFF2-40B4-BE49-F238E27FC236}">
                        <a16:creationId xmlns:a16="http://schemas.microsoft.com/office/drawing/2014/main" id="{E6344776-BA39-43DD-B5AA-D64632CD12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30" name="Group 28">
                <a:extLst>
                  <a:ext uri="{FF2B5EF4-FFF2-40B4-BE49-F238E27FC236}">
                    <a16:creationId xmlns:a16="http://schemas.microsoft.com/office/drawing/2014/main" id="{346E61ED-0233-4DAC-87E1-5F9E624D8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" y="370"/>
                <a:ext cx="892" cy="772"/>
                <a:chOff x="137" y="370"/>
                <a:chExt cx="892" cy="772"/>
              </a:xfrm>
            </p:grpSpPr>
            <p:sp>
              <p:nvSpPr>
                <p:cNvPr id="331" name="Oval 29">
                  <a:extLst>
                    <a:ext uri="{FF2B5EF4-FFF2-40B4-BE49-F238E27FC236}">
                      <a16:creationId xmlns:a16="http://schemas.microsoft.com/office/drawing/2014/main" id="{CCCA13C3-D91E-4D9E-8154-97505F947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" y="915"/>
                  <a:ext cx="247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32" name="Oval 30">
                  <a:extLst>
                    <a:ext uri="{FF2B5EF4-FFF2-40B4-BE49-F238E27FC236}">
                      <a16:creationId xmlns:a16="http://schemas.microsoft.com/office/drawing/2014/main" id="{568F4C59-FE2A-4B16-A35D-F49F53379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606"/>
                  <a:ext cx="247" cy="1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33" name="Rectangle 31">
                  <a:extLst>
                    <a:ext uri="{FF2B5EF4-FFF2-40B4-BE49-F238E27FC236}">
                      <a16:creationId xmlns:a16="http://schemas.microsoft.com/office/drawing/2014/main" id="{BD0E18B0-F10D-4C2E-A473-BD8B2CC32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1038"/>
                  <a:ext cx="879" cy="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34" name="Rectangle 32">
                  <a:extLst>
                    <a:ext uri="{FF2B5EF4-FFF2-40B4-BE49-F238E27FC236}">
                      <a16:creationId xmlns:a16="http://schemas.microsoft.com/office/drawing/2014/main" id="{1CAA71AC-A009-403B-9DDA-4C5801581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" y="370"/>
                  <a:ext cx="113" cy="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</p:grpSp>
        </p:grpSp>
      </p:grpSp>
      <p:grpSp>
        <p:nvGrpSpPr>
          <p:cNvPr id="350" name="Group 118">
            <a:extLst>
              <a:ext uri="{FF2B5EF4-FFF2-40B4-BE49-F238E27FC236}">
                <a16:creationId xmlns:a16="http://schemas.microsoft.com/office/drawing/2014/main" id="{A8FAC429-433D-4079-ADF5-5F716D37817A}"/>
              </a:ext>
            </a:extLst>
          </p:cNvPr>
          <p:cNvGrpSpPr>
            <a:grpSpLocks/>
          </p:cNvGrpSpPr>
          <p:nvPr/>
        </p:nvGrpSpPr>
        <p:grpSpPr bwMode="auto">
          <a:xfrm rot="-508659">
            <a:off x="7950084" y="2964300"/>
            <a:ext cx="844550" cy="700088"/>
            <a:chOff x="2614" y="30"/>
            <a:chExt cx="1025" cy="880"/>
          </a:xfrm>
        </p:grpSpPr>
        <p:pic>
          <p:nvPicPr>
            <p:cNvPr id="351" name="Picture 119">
              <a:extLst>
                <a:ext uri="{FF2B5EF4-FFF2-40B4-BE49-F238E27FC236}">
                  <a16:creationId xmlns:a16="http://schemas.microsoft.com/office/drawing/2014/main" id="{1583369C-8A1E-444B-ACF5-C9573CBCD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172"/>
              <a:ext cx="473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2" name="Group 120">
              <a:extLst>
                <a:ext uri="{FF2B5EF4-FFF2-40B4-BE49-F238E27FC236}">
                  <a16:creationId xmlns:a16="http://schemas.microsoft.com/office/drawing/2014/main" id="{D77AA0C3-EB37-4F24-9385-E2B434EE47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4" y="30"/>
              <a:ext cx="1025" cy="880"/>
              <a:chOff x="137" y="262"/>
              <a:chExt cx="1025" cy="880"/>
            </a:xfrm>
          </p:grpSpPr>
          <p:grpSp>
            <p:nvGrpSpPr>
              <p:cNvPr id="353" name="Group 121">
                <a:extLst>
                  <a:ext uri="{FF2B5EF4-FFF2-40B4-BE49-F238E27FC236}">
                    <a16:creationId xmlns:a16="http://schemas.microsoft.com/office/drawing/2014/main" id="{FF0F4BBC-2962-4C62-B74B-86640DC9D3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" y="262"/>
                <a:ext cx="907" cy="771"/>
                <a:chOff x="123" y="1417"/>
                <a:chExt cx="2540" cy="2265"/>
              </a:xfrm>
            </p:grpSpPr>
            <p:sp>
              <p:nvSpPr>
                <p:cNvPr id="359" name="Line 122">
                  <a:extLst>
                    <a:ext uri="{FF2B5EF4-FFF2-40B4-BE49-F238E27FC236}">
                      <a16:creationId xmlns:a16="http://schemas.microsoft.com/office/drawing/2014/main" id="{5029F02C-CFE2-42B2-8300-9B5C52E0CC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176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0" name="Arc 123">
                  <a:extLst>
                    <a:ext uri="{FF2B5EF4-FFF2-40B4-BE49-F238E27FC236}">
                      <a16:creationId xmlns:a16="http://schemas.microsoft.com/office/drawing/2014/main" id="{0D76D1E0-4BB5-4349-9E39-98B0C85A0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32871" flipV="1">
                  <a:off x="1038" y="1241"/>
                  <a:ext cx="362" cy="713"/>
                </a:xfrm>
                <a:custGeom>
                  <a:avLst/>
                  <a:gdLst>
                    <a:gd name="T0" fmla="*/ 0 w 23826"/>
                    <a:gd name="T1" fmla="*/ 0 h 43200"/>
                    <a:gd name="T2" fmla="*/ 0 w 23826"/>
                    <a:gd name="T3" fmla="*/ 0 h 43200"/>
                    <a:gd name="T4" fmla="*/ 0 w 23826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826"/>
                    <a:gd name="T10" fmla="*/ 0 h 43200"/>
                    <a:gd name="T11" fmla="*/ 23826 w 23826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826" h="43200" fill="none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</a:path>
                    <a:path w="23826" h="43200" stroke="0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  <a:lnTo>
                        <a:pt x="2226" y="21600"/>
                      </a:lnTo>
                      <a:lnTo>
                        <a:pt x="902" y="4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1" name="Line 124">
                  <a:extLst>
                    <a:ext uri="{FF2B5EF4-FFF2-40B4-BE49-F238E27FC236}">
                      <a16:creationId xmlns:a16="http://schemas.microsoft.com/office/drawing/2014/main" id="{F2228913-C603-4A35-ABB7-31C3AF843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4" y="175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25">
                  <a:extLst>
                    <a:ext uri="{FF2B5EF4-FFF2-40B4-BE49-F238E27FC236}">
                      <a16:creationId xmlns:a16="http://schemas.microsoft.com/office/drawing/2014/main" id="{3B252C9D-31A6-4D68-9CD4-169C43A04E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" y="3322"/>
                  <a:ext cx="2133" cy="360"/>
                  <a:chOff x="3067" y="3776"/>
                  <a:chExt cx="1089" cy="206"/>
                </a:xfrm>
              </p:grpSpPr>
              <p:sp>
                <p:nvSpPr>
                  <p:cNvPr id="371" name="Line 126">
                    <a:extLst>
                      <a:ext uri="{FF2B5EF4-FFF2-40B4-BE49-F238E27FC236}">
                        <a16:creationId xmlns:a16="http://schemas.microsoft.com/office/drawing/2014/main" id="{3469FE71-523A-4CA2-9AF0-42C6F13AA1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2" name="Arc 127">
                    <a:extLst>
                      <a:ext uri="{FF2B5EF4-FFF2-40B4-BE49-F238E27FC236}">
                        <a16:creationId xmlns:a16="http://schemas.microsoft.com/office/drawing/2014/main" id="{2C315C6B-3243-4A12-9D1A-B82A72538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73" name="Line 128">
                    <a:extLst>
                      <a:ext uri="{FF2B5EF4-FFF2-40B4-BE49-F238E27FC236}">
                        <a16:creationId xmlns:a16="http://schemas.microsoft.com/office/drawing/2014/main" id="{E06AE41D-6A61-4B8E-AC21-87B9BDA0EC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63" name="Group 129">
                  <a:extLst>
                    <a:ext uri="{FF2B5EF4-FFF2-40B4-BE49-F238E27FC236}">
                      <a16:creationId xmlns:a16="http://schemas.microsoft.com/office/drawing/2014/main" id="{ADB00714-0E19-4203-9432-6CA613D12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1509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368" name="Line 130">
                    <a:extLst>
                      <a:ext uri="{FF2B5EF4-FFF2-40B4-BE49-F238E27FC236}">
                        <a16:creationId xmlns:a16="http://schemas.microsoft.com/office/drawing/2014/main" id="{864E1318-9CA2-44F5-A42F-C69C5D9F43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9" name="Arc 131">
                    <a:extLst>
                      <a:ext uri="{FF2B5EF4-FFF2-40B4-BE49-F238E27FC236}">
                        <a16:creationId xmlns:a16="http://schemas.microsoft.com/office/drawing/2014/main" id="{24741468-DB5E-4319-B570-59058715A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70" name="Line 132">
                    <a:extLst>
                      <a:ext uri="{FF2B5EF4-FFF2-40B4-BE49-F238E27FC236}">
                        <a16:creationId xmlns:a16="http://schemas.microsoft.com/office/drawing/2014/main" id="{1BE3D689-C018-485B-BA7F-683EE58F66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64" name="Group 133">
                  <a:extLst>
                    <a:ext uri="{FF2B5EF4-FFF2-40B4-BE49-F238E27FC236}">
                      <a16:creationId xmlns:a16="http://schemas.microsoft.com/office/drawing/2014/main" id="{ED59DF6F-F2CD-44CC-B226-0FEE554F9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-628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365" name="Line 134">
                    <a:extLst>
                      <a:ext uri="{FF2B5EF4-FFF2-40B4-BE49-F238E27FC236}">
                        <a16:creationId xmlns:a16="http://schemas.microsoft.com/office/drawing/2014/main" id="{47D1402F-FF8A-4ED4-B7EE-7A845A902E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6" name="Arc 135">
                    <a:extLst>
                      <a:ext uri="{FF2B5EF4-FFF2-40B4-BE49-F238E27FC236}">
                        <a16:creationId xmlns:a16="http://schemas.microsoft.com/office/drawing/2014/main" id="{7587B1C4-4E1C-4A09-9B5E-796A29616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67" name="Line 136">
                    <a:extLst>
                      <a:ext uri="{FF2B5EF4-FFF2-40B4-BE49-F238E27FC236}">
                        <a16:creationId xmlns:a16="http://schemas.microsoft.com/office/drawing/2014/main" id="{E2BA04E5-1905-40E2-8264-EE111712B3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54" name="Group 137">
                <a:extLst>
                  <a:ext uri="{FF2B5EF4-FFF2-40B4-BE49-F238E27FC236}">
                    <a16:creationId xmlns:a16="http://schemas.microsoft.com/office/drawing/2014/main" id="{99ACCB16-8354-4A52-B677-236C9D239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" y="370"/>
                <a:ext cx="892" cy="772"/>
                <a:chOff x="137" y="370"/>
                <a:chExt cx="892" cy="772"/>
              </a:xfrm>
            </p:grpSpPr>
            <p:sp>
              <p:nvSpPr>
                <p:cNvPr id="355" name="Oval 138">
                  <a:extLst>
                    <a:ext uri="{FF2B5EF4-FFF2-40B4-BE49-F238E27FC236}">
                      <a16:creationId xmlns:a16="http://schemas.microsoft.com/office/drawing/2014/main" id="{F745855D-A10A-4902-A86C-608A7FE89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" y="915"/>
                  <a:ext cx="247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56" name="Oval 139">
                  <a:extLst>
                    <a:ext uri="{FF2B5EF4-FFF2-40B4-BE49-F238E27FC236}">
                      <a16:creationId xmlns:a16="http://schemas.microsoft.com/office/drawing/2014/main" id="{FA0457B4-6B36-41A7-A5BD-8BD83E28A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606"/>
                  <a:ext cx="247" cy="1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57" name="Rectangle 140">
                  <a:extLst>
                    <a:ext uri="{FF2B5EF4-FFF2-40B4-BE49-F238E27FC236}">
                      <a16:creationId xmlns:a16="http://schemas.microsoft.com/office/drawing/2014/main" id="{D5989033-1FFE-4FBD-9D97-3491FAB35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1038"/>
                  <a:ext cx="879" cy="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58" name="Rectangle 141">
                  <a:extLst>
                    <a:ext uri="{FF2B5EF4-FFF2-40B4-BE49-F238E27FC236}">
                      <a16:creationId xmlns:a16="http://schemas.microsoft.com/office/drawing/2014/main" id="{EEB7A291-F107-4214-90C3-85AF9E23C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" y="370"/>
                  <a:ext cx="113" cy="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</p:grpSp>
        </p:grpSp>
      </p:grpSp>
      <p:grpSp>
        <p:nvGrpSpPr>
          <p:cNvPr id="374" name="Group 142">
            <a:extLst>
              <a:ext uri="{FF2B5EF4-FFF2-40B4-BE49-F238E27FC236}">
                <a16:creationId xmlns:a16="http://schemas.microsoft.com/office/drawing/2014/main" id="{4FBEFF08-3B14-4473-A379-0D203572A81A}"/>
              </a:ext>
            </a:extLst>
          </p:cNvPr>
          <p:cNvGrpSpPr>
            <a:grpSpLocks/>
          </p:cNvGrpSpPr>
          <p:nvPr/>
        </p:nvGrpSpPr>
        <p:grpSpPr bwMode="auto">
          <a:xfrm rot="596083">
            <a:off x="8000770" y="4691466"/>
            <a:ext cx="842963" cy="700087"/>
            <a:chOff x="3010" y="682"/>
            <a:chExt cx="1025" cy="880"/>
          </a:xfrm>
        </p:grpSpPr>
        <p:pic>
          <p:nvPicPr>
            <p:cNvPr id="375" name="Picture 143" descr="network_rj45s1">
              <a:hlinkClick r:id="rId15"/>
              <a:extLst>
                <a:ext uri="{FF2B5EF4-FFF2-40B4-BE49-F238E27FC236}">
                  <a16:creationId xmlns:a16="http://schemas.microsoft.com/office/drawing/2014/main" id="{E6970973-06EB-460D-A4F4-C1D6F12F5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852"/>
              <a:ext cx="68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6" name="Group 144">
              <a:extLst>
                <a:ext uri="{FF2B5EF4-FFF2-40B4-BE49-F238E27FC236}">
                  <a16:creationId xmlns:a16="http://schemas.microsoft.com/office/drawing/2014/main" id="{61723601-718D-429D-AEC6-93810E7A9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682"/>
              <a:ext cx="1025" cy="880"/>
              <a:chOff x="137" y="262"/>
              <a:chExt cx="1025" cy="880"/>
            </a:xfrm>
          </p:grpSpPr>
          <p:grpSp>
            <p:nvGrpSpPr>
              <p:cNvPr id="377" name="Group 145">
                <a:extLst>
                  <a:ext uri="{FF2B5EF4-FFF2-40B4-BE49-F238E27FC236}">
                    <a16:creationId xmlns:a16="http://schemas.microsoft.com/office/drawing/2014/main" id="{021EAA29-1B6E-4C82-B9F9-83F1A84937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" y="262"/>
                <a:ext cx="907" cy="771"/>
                <a:chOff x="123" y="1417"/>
                <a:chExt cx="2540" cy="2265"/>
              </a:xfrm>
            </p:grpSpPr>
            <p:sp>
              <p:nvSpPr>
                <p:cNvPr id="383" name="Line 146">
                  <a:extLst>
                    <a:ext uri="{FF2B5EF4-FFF2-40B4-BE49-F238E27FC236}">
                      <a16:creationId xmlns:a16="http://schemas.microsoft.com/office/drawing/2014/main" id="{1C4ED8E3-5C03-4427-9387-F85AE5FDE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176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" name="Arc 147">
                  <a:extLst>
                    <a:ext uri="{FF2B5EF4-FFF2-40B4-BE49-F238E27FC236}">
                      <a16:creationId xmlns:a16="http://schemas.microsoft.com/office/drawing/2014/main" id="{8C3752AF-F3FF-4BFB-A59C-E3A36CF1B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32871" flipV="1">
                  <a:off x="1038" y="1241"/>
                  <a:ext cx="362" cy="713"/>
                </a:xfrm>
                <a:custGeom>
                  <a:avLst/>
                  <a:gdLst>
                    <a:gd name="T0" fmla="*/ 0 w 23826"/>
                    <a:gd name="T1" fmla="*/ 0 h 43200"/>
                    <a:gd name="T2" fmla="*/ 0 w 23826"/>
                    <a:gd name="T3" fmla="*/ 0 h 43200"/>
                    <a:gd name="T4" fmla="*/ 0 w 23826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826"/>
                    <a:gd name="T10" fmla="*/ 0 h 43200"/>
                    <a:gd name="T11" fmla="*/ 23826 w 23826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826" h="43200" fill="none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</a:path>
                    <a:path w="23826" h="43200" stroke="0" extrusionOk="0">
                      <a:moveTo>
                        <a:pt x="902" y="40"/>
                      </a:moveTo>
                      <a:cubicBezTo>
                        <a:pt x="1343" y="13"/>
                        <a:pt x="1784" y="-1"/>
                        <a:pt x="2226" y="0"/>
                      </a:cubicBezTo>
                      <a:cubicBezTo>
                        <a:pt x="14155" y="0"/>
                        <a:pt x="23826" y="9670"/>
                        <a:pt x="23826" y="21600"/>
                      </a:cubicBezTo>
                      <a:cubicBezTo>
                        <a:pt x="23826" y="33529"/>
                        <a:pt x="14155" y="43200"/>
                        <a:pt x="2226" y="43200"/>
                      </a:cubicBezTo>
                      <a:cubicBezTo>
                        <a:pt x="1482" y="43200"/>
                        <a:pt x="739" y="43161"/>
                        <a:pt x="0" y="43084"/>
                      </a:cubicBezTo>
                      <a:lnTo>
                        <a:pt x="2226" y="21600"/>
                      </a:lnTo>
                      <a:lnTo>
                        <a:pt x="902" y="4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5" name="Line 148">
                  <a:extLst>
                    <a:ext uri="{FF2B5EF4-FFF2-40B4-BE49-F238E27FC236}">
                      <a16:creationId xmlns:a16="http://schemas.microsoft.com/office/drawing/2014/main" id="{326C9F3D-22D4-4A67-BBF8-8F8DF5016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4" y="1757"/>
                  <a:ext cx="71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86" name="Group 149">
                  <a:extLst>
                    <a:ext uri="{FF2B5EF4-FFF2-40B4-BE49-F238E27FC236}">
                      <a16:creationId xmlns:a16="http://schemas.microsoft.com/office/drawing/2014/main" id="{6182BCE0-6F48-4594-B6E8-BF88DA9422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" y="3322"/>
                  <a:ext cx="2133" cy="360"/>
                  <a:chOff x="3067" y="3776"/>
                  <a:chExt cx="1089" cy="206"/>
                </a:xfrm>
              </p:grpSpPr>
              <p:sp>
                <p:nvSpPr>
                  <p:cNvPr id="395" name="Line 150">
                    <a:extLst>
                      <a:ext uri="{FF2B5EF4-FFF2-40B4-BE49-F238E27FC236}">
                        <a16:creationId xmlns:a16="http://schemas.microsoft.com/office/drawing/2014/main" id="{36F68240-4DDA-4145-B2DB-A98CDAFBA4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6" name="Arc 151">
                    <a:extLst>
                      <a:ext uri="{FF2B5EF4-FFF2-40B4-BE49-F238E27FC236}">
                        <a16:creationId xmlns:a16="http://schemas.microsoft.com/office/drawing/2014/main" id="{0EA0D0ED-5C19-4E50-90AF-5CC5DC93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97" name="Line 152">
                    <a:extLst>
                      <a:ext uri="{FF2B5EF4-FFF2-40B4-BE49-F238E27FC236}">
                        <a16:creationId xmlns:a16="http://schemas.microsoft.com/office/drawing/2014/main" id="{825EFA1F-B8FC-4BF6-84C1-7539B38EDE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87" name="Group 153">
                  <a:extLst>
                    <a:ext uri="{FF2B5EF4-FFF2-40B4-BE49-F238E27FC236}">
                      <a16:creationId xmlns:a16="http://schemas.microsoft.com/office/drawing/2014/main" id="{E32723AB-368F-4F2D-8218-397604AC7B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1509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392" name="Line 154">
                    <a:extLst>
                      <a:ext uri="{FF2B5EF4-FFF2-40B4-BE49-F238E27FC236}">
                        <a16:creationId xmlns:a16="http://schemas.microsoft.com/office/drawing/2014/main" id="{ADF2C1F3-03BC-46A6-AD92-F2653B4649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3" name="Arc 155">
                    <a:extLst>
                      <a:ext uri="{FF2B5EF4-FFF2-40B4-BE49-F238E27FC236}">
                        <a16:creationId xmlns:a16="http://schemas.microsoft.com/office/drawing/2014/main" id="{70308E5C-1875-4F84-BC4F-374FA48DE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94" name="Line 156">
                    <a:extLst>
                      <a:ext uri="{FF2B5EF4-FFF2-40B4-BE49-F238E27FC236}">
                        <a16:creationId xmlns:a16="http://schemas.microsoft.com/office/drawing/2014/main" id="{EF3D7790-ECD2-4FE6-80E7-6D570ED24A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88" name="Group 157">
                  <a:extLst>
                    <a:ext uri="{FF2B5EF4-FFF2-40B4-BE49-F238E27FC236}">
                      <a16:creationId xmlns:a16="http://schemas.microsoft.com/office/drawing/2014/main" id="{BA386E1B-E0A4-45AE-8CAB-361E5960F9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-628" y="2518"/>
                  <a:ext cx="1905" cy="403"/>
                  <a:chOff x="3067" y="3776"/>
                  <a:chExt cx="1089" cy="206"/>
                </a:xfrm>
              </p:grpSpPr>
              <p:sp>
                <p:nvSpPr>
                  <p:cNvPr id="389" name="Line 158">
                    <a:extLst>
                      <a:ext uri="{FF2B5EF4-FFF2-40B4-BE49-F238E27FC236}">
                        <a16:creationId xmlns:a16="http://schemas.microsoft.com/office/drawing/2014/main" id="{0E3AEEE8-FE2D-4AA3-81EA-E822F112AD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0" name="Arc 159">
                    <a:extLst>
                      <a:ext uri="{FF2B5EF4-FFF2-40B4-BE49-F238E27FC236}">
                        <a16:creationId xmlns:a16="http://schemas.microsoft.com/office/drawing/2014/main" id="{1ED0B5CD-5BE3-4C83-B824-B2539A67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426342" flipV="1">
                    <a:off x="3510" y="3697"/>
                    <a:ext cx="206" cy="364"/>
                  </a:xfrm>
                  <a:custGeom>
                    <a:avLst/>
                    <a:gdLst>
                      <a:gd name="T0" fmla="*/ 0 w 23724"/>
                      <a:gd name="T1" fmla="*/ 0 h 43200"/>
                      <a:gd name="T2" fmla="*/ 0 w 23724"/>
                      <a:gd name="T3" fmla="*/ 0 h 43200"/>
                      <a:gd name="T4" fmla="*/ 0 w 2372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724"/>
                      <a:gd name="T10" fmla="*/ 0 h 43200"/>
                      <a:gd name="T11" fmla="*/ 23724 w 2372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724" h="43200" fill="none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</a:path>
                      <a:path w="23724" h="43200" stroke="0" extrusionOk="0">
                        <a:moveTo>
                          <a:pt x="2123" y="0"/>
                        </a:moveTo>
                        <a:cubicBezTo>
                          <a:pt x="14053" y="0"/>
                          <a:pt x="23724" y="9670"/>
                          <a:pt x="23724" y="21600"/>
                        </a:cubicBezTo>
                        <a:cubicBezTo>
                          <a:pt x="23724" y="33529"/>
                          <a:pt x="14053" y="43200"/>
                          <a:pt x="2124" y="43200"/>
                        </a:cubicBezTo>
                        <a:cubicBezTo>
                          <a:pt x="1414" y="43200"/>
                          <a:pt x="705" y="43165"/>
                          <a:pt x="-1" y="43095"/>
                        </a:cubicBezTo>
                        <a:lnTo>
                          <a:pt x="2124" y="21600"/>
                        </a:lnTo>
                        <a:lnTo>
                          <a:pt x="2123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91" name="Line 160">
                    <a:extLst>
                      <a:ext uri="{FF2B5EF4-FFF2-40B4-BE49-F238E27FC236}">
                        <a16:creationId xmlns:a16="http://schemas.microsoft.com/office/drawing/2014/main" id="{C912A215-CCF4-43DA-B406-C4041CB309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3" y="3972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78" name="Group 161">
                <a:extLst>
                  <a:ext uri="{FF2B5EF4-FFF2-40B4-BE49-F238E27FC236}">
                    <a16:creationId xmlns:a16="http://schemas.microsoft.com/office/drawing/2014/main" id="{EF2C0F7A-88E6-4C81-8F41-4F21832069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" y="370"/>
                <a:ext cx="892" cy="772"/>
                <a:chOff x="137" y="370"/>
                <a:chExt cx="892" cy="772"/>
              </a:xfrm>
            </p:grpSpPr>
            <p:sp>
              <p:nvSpPr>
                <p:cNvPr id="379" name="Oval 162">
                  <a:extLst>
                    <a:ext uri="{FF2B5EF4-FFF2-40B4-BE49-F238E27FC236}">
                      <a16:creationId xmlns:a16="http://schemas.microsoft.com/office/drawing/2014/main" id="{5D74D220-2FD9-4FE6-9424-D4390172C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" y="915"/>
                  <a:ext cx="247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80" name="Oval 163">
                  <a:extLst>
                    <a:ext uri="{FF2B5EF4-FFF2-40B4-BE49-F238E27FC236}">
                      <a16:creationId xmlns:a16="http://schemas.microsoft.com/office/drawing/2014/main" id="{71003A08-E5C4-419C-8A52-C7CA18AA3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606"/>
                  <a:ext cx="247" cy="1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81" name="Rectangle 164">
                  <a:extLst>
                    <a:ext uri="{FF2B5EF4-FFF2-40B4-BE49-F238E27FC236}">
                      <a16:creationId xmlns:a16="http://schemas.microsoft.com/office/drawing/2014/main" id="{32963590-FE4A-4704-A5AD-BB4D5B1742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1038"/>
                  <a:ext cx="879" cy="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  <p:sp>
              <p:nvSpPr>
                <p:cNvPr id="382" name="Rectangle 165">
                  <a:extLst>
                    <a:ext uri="{FF2B5EF4-FFF2-40B4-BE49-F238E27FC236}">
                      <a16:creationId xmlns:a16="http://schemas.microsoft.com/office/drawing/2014/main" id="{91E36632-9390-4F6F-A838-E024DAC29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" y="370"/>
                  <a:ext cx="113" cy="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/>
                </a:p>
              </p:txBody>
            </p:sp>
          </p:grpSp>
        </p:grpSp>
      </p:grpSp>
      <p:grpSp>
        <p:nvGrpSpPr>
          <p:cNvPr id="398" name="Group 256">
            <a:extLst>
              <a:ext uri="{FF2B5EF4-FFF2-40B4-BE49-F238E27FC236}">
                <a16:creationId xmlns:a16="http://schemas.microsoft.com/office/drawing/2014/main" id="{3ECBA862-8BF8-4146-A7BA-1D2F3C45314F}"/>
              </a:ext>
            </a:extLst>
          </p:cNvPr>
          <p:cNvGrpSpPr>
            <a:grpSpLocks/>
          </p:cNvGrpSpPr>
          <p:nvPr/>
        </p:nvGrpSpPr>
        <p:grpSpPr bwMode="auto">
          <a:xfrm>
            <a:off x="6362222" y="4803775"/>
            <a:ext cx="746125" cy="614363"/>
            <a:chOff x="907" y="2818"/>
            <a:chExt cx="470" cy="387"/>
          </a:xfrm>
        </p:grpSpPr>
        <p:pic>
          <p:nvPicPr>
            <p:cNvPr id="399" name="Picture 8">
              <a:extLst>
                <a:ext uri="{FF2B5EF4-FFF2-40B4-BE49-F238E27FC236}">
                  <a16:creationId xmlns:a16="http://schemas.microsoft.com/office/drawing/2014/main" id="{41B0E87E-7732-49D0-8E08-29A1E1A8B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863"/>
              <a:ext cx="35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0" name="Group 216">
              <a:extLst>
                <a:ext uri="{FF2B5EF4-FFF2-40B4-BE49-F238E27FC236}">
                  <a16:creationId xmlns:a16="http://schemas.microsoft.com/office/drawing/2014/main" id="{CD73D0AD-AF8C-416C-A4D2-29586D815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" y="2818"/>
              <a:ext cx="470" cy="387"/>
              <a:chOff x="123" y="1417"/>
              <a:chExt cx="2540" cy="2265"/>
            </a:xfrm>
          </p:grpSpPr>
          <p:sp>
            <p:nvSpPr>
              <p:cNvPr id="401" name="Line 217">
                <a:extLst>
                  <a:ext uri="{FF2B5EF4-FFF2-40B4-BE49-F238E27FC236}">
                    <a16:creationId xmlns:a16="http://schemas.microsoft.com/office/drawing/2014/main" id="{7CF0FE7D-2326-487A-8EE6-08A1658AE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" y="176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" name="Arc 218">
                <a:extLst>
                  <a:ext uri="{FF2B5EF4-FFF2-40B4-BE49-F238E27FC236}">
                    <a16:creationId xmlns:a16="http://schemas.microsoft.com/office/drawing/2014/main" id="{CC0BFF0A-6B81-4960-BAF3-F9C64A469A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32871" flipV="1">
                <a:off x="1038" y="1241"/>
                <a:ext cx="362" cy="713"/>
              </a:xfrm>
              <a:custGeom>
                <a:avLst/>
                <a:gdLst>
                  <a:gd name="T0" fmla="*/ 0 w 23826"/>
                  <a:gd name="T1" fmla="*/ 0 h 43200"/>
                  <a:gd name="T2" fmla="*/ 0 w 23826"/>
                  <a:gd name="T3" fmla="*/ 0 h 43200"/>
                  <a:gd name="T4" fmla="*/ 0 w 2382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826"/>
                  <a:gd name="T10" fmla="*/ 0 h 43200"/>
                  <a:gd name="T11" fmla="*/ 23826 w 2382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26" h="43200" fill="none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</a:path>
                  <a:path w="23826" h="43200" stroke="0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  <a:lnTo>
                      <a:pt x="2226" y="21600"/>
                    </a:lnTo>
                    <a:lnTo>
                      <a:pt x="902" y="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3" name="Line 219">
                <a:extLst>
                  <a:ext uri="{FF2B5EF4-FFF2-40B4-BE49-F238E27FC236}">
                    <a16:creationId xmlns:a16="http://schemas.microsoft.com/office/drawing/2014/main" id="{001E1973-6C56-4F59-9C84-6816A12C3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4" y="175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04" name="Group 220">
                <a:extLst>
                  <a:ext uri="{FF2B5EF4-FFF2-40B4-BE49-F238E27FC236}">
                    <a16:creationId xmlns:a16="http://schemas.microsoft.com/office/drawing/2014/main" id="{4B42039D-3F87-41F2-A092-4BE527CADD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3322"/>
                <a:ext cx="2133" cy="360"/>
                <a:chOff x="3067" y="3776"/>
                <a:chExt cx="1089" cy="206"/>
              </a:xfrm>
            </p:grpSpPr>
            <p:sp>
              <p:nvSpPr>
                <p:cNvPr id="413" name="Line 221">
                  <a:extLst>
                    <a:ext uri="{FF2B5EF4-FFF2-40B4-BE49-F238E27FC236}">
                      <a16:creationId xmlns:a16="http://schemas.microsoft.com/office/drawing/2014/main" id="{2600284B-C88B-4BA6-B6E8-651EFC90C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Arc 222">
                  <a:extLst>
                    <a:ext uri="{FF2B5EF4-FFF2-40B4-BE49-F238E27FC236}">
                      <a16:creationId xmlns:a16="http://schemas.microsoft.com/office/drawing/2014/main" id="{BF9A1C55-5BC8-41A5-8253-EF7DD4E40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5" name="Line 223">
                  <a:extLst>
                    <a:ext uri="{FF2B5EF4-FFF2-40B4-BE49-F238E27FC236}">
                      <a16:creationId xmlns:a16="http://schemas.microsoft.com/office/drawing/2014/main" id="{D38245A6-1328-4E08-B492-68954FAD83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05" name="Group 224">
                <a:extLst>
                  <a:ext uri="{FF2B5EF4-FFF2-40B4-BE49-F238E27FC236}">
                    <a16:creationId xmlns:a16="http://schemas.microsoft.com/office/drawing/2014/main" id="{32EE1C7A-551A-430B-BF11-125521D88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509" y="2518"/>
                <a:ext cx="1905" cy="403"/>
                <a:chOff x="3067" y="3776"/>
                <a:chExt cx="1089" cy="206"/>
              </a:xfrm>
            </p:grpSpPr>
            <p:sp>
              <p:nvSpPr>
                <p:cNvPr id="410" name="Line 225">
                  <a:extLst>
                    <a:ext uri="{FF2B5EF4-FFF2-40B4-BE49-F238E27FC236}">
                      <a16:creationId xmlns:a16="http://schemas.microsoft.com/office/drawing/2014/main" id="{41A147E1-8E5E-498F-888A-EA4D8DD6B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1" name="Arc 226">
                  <a:extLst>
                    <a:ext uri="{FF2B5EF4-FFF2-40B4-BE49-F238E27FC236}">
                      <a16:creationId xmlns:a16="http://schemas.microsoft.com/office/drawing/2014/main" id="{2F7FA77A-3ED6-4F02-B553-FC5648149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2" name="Line 227">
                  <a:extLst>
                    <a:ext uri="{FF2B5EF4-FFF2-40B4-BE49-F238E27FC236}">
                      <a16:creationId xmlns:a16="http://schemas.microsoft.com/office/drawing/2014/main" id="{ADB157CC-8E60-43BD-B039-0F0DD78A8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06" name="Group 228">
                <a:extLst>
                  <a:ext uri="{FF2B5EF4-FFF2-40B4-BE49-F238E27FC236}">
                    <a16:creationId xmlns:a16="http://schemas.microsoft.com/office/drawing/2014/main" id="{E59D7ED7-7D7E-4847-858F-28F5DE630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628" y="2518"/>
                <a:ext cx="1905" cy="403"/>
                <a:chOff x="3067" y="3776"/>
                <a:chExt cx="1089" cy="206"/>
              </a:xfrm>
            </p:grpSpPr>
            <p:sp>
              <p:nvSpPr>
                <p:cNvPr id="407" name="Line 229">
                  <a:extLst>
                    <a:ext uri="{FF2B5EF4-FFF2-40B4-BE49-F238E27FC236}">
                      <a16:creationId xmlns:a16="http://schemas.microsoft.com/office/drawing/2014/main" id="{5A6A42D7-65D5-47BB-B584-5F93BD146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8" name="Arc 230">
                  <a:extLst>
                    <a:ext uri="{FF2B5EF4-FFF2-40B4-BE49-F238E27FC236}">
                      <a16:creationId xmlns:a16="http://schemas.microsoft.com/office/drawing/2014/main" id="{E69410C8-BB96-480B-B779-2917EE01A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9" name="Line 231">
                  <a:extLst>
                    <a:ext uri="{FF2B5EF4-FFF2-40B4-BE49-F238E27FC236}">
                      <a16:creationId xmlns:a16="http://schemas.microsoft.com/office/drawing/2014/main" id="{F3E5D6BE-9F45-4F01-AA93-ABD78BCD5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16" name="Groupe 415">
            <a:extLst>
              <a:ext uri="{FF2B5EF4-FFF2-40B4-BE49-F238E27FC236}">
                <a16:creationId xmlns:a16="http://schemas.microsoft.com/office/drawing/2014/main" id="{21A84496-1239-4309-82C5-B481056BB816}"/>
              </a:ext>
            </a:extLst>
          </p:cNvPr>
          <p:cNvGrpSpPr/>
          <p:nvPr/>
        </p:nvGrpSpPr>
        <p:grpSpPr>
          <a:xfrm>
            <a:off x="6331950" y="2944883"/>
            <a:ext cx="790575" cy="614362"/>
            <a:chOff x="6947248" y="3867703"/>
            <a:chExt cx="790575" cy="614362"/>
          </a:xfrm>
        </p:grpSpPr>
        <p:pic>
          <p:nvPicPr>
            <p:cNvPr id="417" name="Picture 7" descr="bd2">
              <a:extLst>
                <a:ext uri="{FF2B5EF4-FFF2-40B4-BE49-F238E27FC236}">
                  <a16:creationId xmlns:a16="http://schemas.microsoft.com/office/drawing/2014/main" id="{9615578E-3CBD-463E-B70D-D510D4302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248" y="4012165"/>
              <a:ext cx="7493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8" name="Group 233">
              <a:extLst>
                <a:ext uri="{FF2B5EF4-FFF2-40B4-BE49-F238E27FC236}">
                  <a16:creationId xmlns:a16="http://schemas.microsoft.com/office/drawing/2014/main" id="{A7D6907C-C1C0-452D-9717-281D01288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0110" y="3867703"/>
              <a:ext cx="747713" cy="614362"/>
              <a:chOff x="123" y="1417"/>
              <a:chExt cx="2540" cy="2265"/>
            </a:xfrm>
          </p:grpSpPr>
          <p:sp>
            <p:nvSpPr>
              <p:cNvPr id="419" name="Line 234">
                <a:extLst>
                  <a:ext uri="{FF2B5EF4-FFF2-40B4-BE49-F238E27FC236}">
                    <a16:creationId xmlns:a16="http://schemas.microsoft.com/office/drawing/2014/main" id="{AEB3519D-6CC5-4AEF-8CB8-71EA339F2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" y="176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Arc 235">
                <a:extLst>
                  <a:ext uri="{FF2B5EF4-FFF2-40B4-BE49-F238E27FC236}">
                    <a16:creationId xmlns:a16="http://schemas.microsoft.com/office/drawing/2014/main" id="{20F52191-44EC-411C-BDE0-097AE01D34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32871" flipV="1">
                <a:off x="1038" y="1241"/>
                <a:ext cx="362" cy="713"/>
              </a:xfrm>
              <a:custGeom>
                <a:avLst/>
                <a:gdLst>
                  <a:gd name="T0" fmla="*/ 0 w 23826"/>
                  <a:gd name="T1" fmla="*/ 0 h 43200"/>
                  <a:gd name="T2" fmla="*/ 0 w 23826"/>
                  <a:gd name="T3" fmla="*/ 0 h 43200"/>
                  <a:gd name="T4" fmla="*/ 0 w 2382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826"/>
                  <a:gd name="T10" fmla="*/ 0 h 43200"/>
                  <a:gd name="T11" fmla="*/ 23826 w 2382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26" h="43200" fill="none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</a:path>
                  <a:path w="23826" h="43200" stroke="0" extrusionOk="0">
                    <a:moveTo>
                      <a:pt x="902" y="40"/>
                    </a:moveTo>
                    <a:cubicBezTo>
                      <a:pt x="1343" y="13"/>
                      <a:pt x="1784" y="-1"/>
                      <a:pt x="2226" y="0"/>
                    </a:cubicBezTo>
                    <a:cubicBezTo>
                      <a:pt x="14155" y="0"/>
                      <a:pt x="23826" y="9670"/>
                      <a:pt x="23826" y="21600"/>
                    </a:cubicBezTo>
                    <a:cubicBezTo>
                      <a:pt x="23826" y="33529"/>
                      <a:pt x="14155" y="43200"/>
                      <a:pt x="2226" y="43200"/>
                    </a:cubicBezTo>
                    <a:cubicBezTo>
                      <a:pt x="1482" y="43200"/>
                      <a:pt x="739" y="43161"/>
                      <a:pt x="0" y="43084"/>
                    </a:cubicBezTo>
                    <a:lnTo>
                      <a:pt x="2226" y="21600"/>
                    </a:lnTo>
                    <a:lnTo>
                      <a:pt x="902" y="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1" name="Line 236">
                <a:extLst>
                  <a:ext uri="{FF2B5EF4-FFF2-40B4-BE49-F238E27FC236}">
                    <a16:creationId xmlns:a16="http://schemas.microsoft.com/office/drawing/2014/main" id="{D7A50BBA-9D1B-46FF-B446-A62FC4DF8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4" y="1757"/>
                <a:ext cx="71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22" name="Group 237">
                <a:extLst>
                  <a:ext uri="{FF2B5EF4-FFF2-40B4-BE49-F238E27FC236}">
                    <a16:creationId xmlns:a16="http://schemas.microsoft.com/office/drawing/2014/main" id="{80EBA525-9D3D-4FD1-975F-B751614D33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3322"/>
                <a:ext cx="2133" cy="360"/>
                <a:chOff x="3067" y="3776"/>
                <a:chExt cx="1089" cy="206"/>
              </a:xfrm>
            </p:grpSpPr>
            <p:sp>
              <p:nvSpPr>
                <p:cNvPr id="431" name="Line 238">
                  <a:extLst>
                    <a:ext uri="{FF2B5EF4-FFF2-40B4-BE49-F238E27FC236}">
                      <a16:creationId xmlns:a16="http://schemas.microsoft.com/office/drawing/2014/main" id="{50317AF9-30C6-426C-95B4-3FA7873986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2" name="Arc 239">
                  <a:extLst>
                    <a:ext uri="{FF2B5EF4-FFF2-40B4-BE49-F238E27FC236}">
                      <a16:creationId xmlns:a16="http://schemas.microsoft.com/office/drawing/2014/main" id="{E4C137BB-AE9F-4E01-B620-D490EC27D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3" name="Line 240">
                  <a:extLst>
                    <a:ext uri="{FF2B5EF4-FFF2-40B4-BE49-F238E27FC236}">
                      <a16:creationId xmlns:a16="http://schemas.microsoft.com/office/drawing/2014/main" id="{430E8D48-A6FF-483F-A50B-7A881720D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23" name="Group 241">
                <a:extLst>
                  <a:ext uri="{FF2B5EF4-FFF2-40B4-BE49-F238E27FC236}">
                    <a16:creationId xmlns:a16="http://schemas.microsoft.com/office/drawing/2014/main" id="{6F90DB88-4383-418E-B800-B3DC96535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509" y="2518"/>
                <a:ext cx="1905" cy="403"/>
                <a:chOff x="3067" y="3776"/>
                <a:chExt cx="1089" cy="206"/>
              </a:xfrm>
            </p:grpSpPr>
            <p:sp>
              <p:nvSpPr>
                <p:cNvPr id="428" name="Line 242">
                  <a:extLst>
                    <a:ext uri="{FF2B5EF4-FFF2-40B4-BE49-F238E27FC236}">
                      <a16:creationId xmlns:a16="http://schemas.microsoft.com/office/drawing/2014/main" id="{25BE30D9-9638-4CF5-9393-401F1C59A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Arc 243">
                  <a:extLst>
                    <a:ext uri="{FF2B5EF4-FFF2-40B4-BE49-F238E27FC236}">
                      <a16:creationId xmlns:a16="http://schemas.microsoft.com/office/drawing/2014/main" id="{35A95619-F25E-428B-93AE-61E9B097C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0" name="Line 244">
                  <a:extLst>
                    <a:ext uri="{FF2B5EF4-FFF2-40B4-BE49-F238E27FC236}">
                      <a16:creationId xmlns:a16="http://schemas.microsoft.com/office/drawing/2014/main" id="{6D39D621-111E-4244-9C92-515D63A1C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24" name="Group 245">
                <a:extLst>
                  <a:ext uri="{FF2B5EF4-FFF2-40B4-BE49-F238E27FC236}">
                    <a16:creationId xmlns:a16="http://schemas.microsoft.com/office/drawing/2014/main" id="{E08B7067-9611-4949-A728-50C193477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628" y="2518"/>
                <a:ext cx="1905" cy="403"/>
                <a:chOff x="3067" y="3776"/>
                <a:chExt cx="1089" cy="206"/>
              </a:xfrm>
            </p:grpSpPr>
            <p:sp>
              <p:nvSpPr>
                <p:cNvPr id="425" name="Line 246">
                  <a:extLst>
                    <a:ext uri="{FF2B5EF4-FFF2-40B4-BE49-F238E27FC236}">
                      <a16:creationId xmlns:a16="http://schemas.microsoft.com/office/drawing/2014/main" id="{2932E49B-51E7-4188-BEBD-6F7BCBBA11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7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Arc 247">
                  <a:extLst>
                    <a:ext uri="{FF2B5EF4-FFF2-40B4-BE49-F238E27FC236}">
                      <a16:creationId xmlns:a16="http://schemas.microsoft.com/office/drawing/2014/main" id="{A71E0578-63E8-45F2-B0D0-32F85F806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426342" flipV="1">
                  <a:off x="3510" y="3697"/>
                  <a:ext cx="206" cy="364"/>
                </a:xfrm>
                <a:custGeom>
                  <a:avLst/>
                  <a:gdLst>
                    <a:gd name="T0" fmla="*/ 0 w 23724"/>
                    <a:gd name="T1" fmla="*/ 0 h 43200"/>
                    <a:gd name="T2" fmla="*/ 0 w 23724"/>
                    <a:gd name="T3" fmla="*/ 0 h 43200"/>
                    <a:gd name="T4" fmla="*/ 0 w 2372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724"/>
                    <a:gd name="T10" fmla="*/ 0 h 43200"/>
                    <a:gd name="T11" fmla="*/ 23724 w 2372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24" h="43200" fill="none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</a:path>
                    <a:path w="23724" h="43200" stroke="0" extrusionOk="0">
                      <a:moveTo>
                        <a:pt x="2123" y="0"/>
                      </a:moveTo>
                      <a:cubicBezTo>
                        <a:pt x="14053" y="0"/>
                        <a:pt x="23724" y="9670"/>
                        <a:pt x="23724" y="21600"/>
                      </a:cubicBezTo>
                      <a:cubicBezTo>
                        <a:pt x="23724" y="33529"/>
                        <a:pt x="14053" y="43200"/>
                        <a:pt x="2124" y="43200"/>
                      </a:cubicBezTo>
                      <a:cubicBezTo>
                        <a:pt x="1414" y="43200"/>
                        <a:pt x="705" y="43165"/>
                        <a:pt x="-1" y="43095"/>
                      </a:cubicBezTo>
                      <a:lnTo>
                        <a:pt x="2124" y="21600"/>
                      </a:lnTo>
                      <a:lnTo>
                        <a:pt x="212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27" name="Line 248">
                  <a:extLst>
                    <a:ext uri="{FF2B5EF4-FFF2-40B4-BE49-F238E27FC236}">
                      <a16:creationId xmlns:a16="http://schemas.microsoft.com/office/drawing/2014/main" id="{4D7E232E-8795-4546-8A71-15197C8CB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" y="3972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6392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45216" y="76551"/>
            <a:ext cx="4896544" cy="423109"/>
          </a:xfrm>
        </p:spPr>
        <p:txBody>
          <a:bodyPr/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INGENIERIE SYSTEMES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DESCRIPTION</a:t>
            </a: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1359544" y="577423"/>
            <a:ext cx="701618" cy="47349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S7</a:t>
            </a:r>
          </a:p>
          <a:p>
            <a:pPr algn="l"/>
            <a:endParaRPr lang="fr-FR" dirty="0"/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4253718" y="580349"/>
            <a:ext cx="701618" cy="58477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S8</a:t>
            </a: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7110092" y="586106"/>
            <a:ext cx="701618" cy="715611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S9</a:t>
            </a:r>
          </a:p>
          <a:p>
            <a:pPr algn="l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23252" y="1023977"/>
            <a:ext cx="2382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Modélisation et ingénierie multi-domaine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2751" y="1045883"/>
            <a:ext cx="27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600" dirty="0"/>
              <a:t>Ouverture aux processus de conception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5944098" y="1023977"/>
            <a:ext cx="3033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Ouverture aux processus d’industrialisation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A6CAC23-5282-4998-A006-39A2C5891EC0}"/>
              </a:ext>
            </a:extLst>
          </p:cNvPr>
          <p:cNvSpPr/>
          <p:nvPr/>
        </p:nvSpPr>
        <p:spPr>
          <a:xfrm>
            <a:off x="523253" y="1825293"/>
            <a:ext cx="2382268" cy="1108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C5814CF-4BCD-4134-8402-6C3AEC0DF45C}"/>
              </a:ext>
            </a:extLst>
          </p:cNvPr>
          <p:cNvSpPr/>
          <p:nvPr/>
        </p:nvSpPr>
        <p:spPr>
          <a:xfrm>
            <a:off x="541952" y="1790864"/>
            <a:ext cx="233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MODÉLISATION MULTI PHYSIQUE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2666E-EC0D-45ED-BA8A-F48374BD8FF6}"/>
              </a:ext>
            </a:extLst>
          </p:cNvPr>
          <p:cNvSpPr/>
          <p:nvPr/>
        </p:nvSpPr>
        <p:spPr>
          <a:xfrm>
            <a:off x="697585" y="2005677"/>
            <a:ext cx="20609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55 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Structure et systèmes mécaniques 15 + 5h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53608-0FF4-4A2C-9ACD-34601FEB4D2C}"/>
              </a:ext>
            </a:extLst>
          </p:cNvPr>
          <p:cNvSpPr/>
          <p:nvPr/>
        </p:nvSpPr>
        <p:spPr>
          <a:xfrm>
            <a:off x="575441" y="2600448"/>
            <a:ext cx="1124327" cy="2877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51FEC6A-05EF-45B2-A11A-5DE0130D8838}"/>
              </a:ext>
            </a:extLst>
          </p:cNvPr>
          <p:cNvSpPr/>
          <p:nvPr/>
        </p:nvSpPr>
        <p:spPr>
          <a:xfrm>
            <a:off x="1737114" y="2600448"/>
            <a:ext cx="1124327" cy="287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6024CA-CE0B-423F-B0DE-4DCBFBA74548}"/>
              </a:ext>
            </a:extLst>
          </p:cNvPr>
          <p:cNvSpPr/>
          <p:nvPr/>
        </p:nvSpPr>
        <p:spPr>
          <a:xfrm>
            <a:off x="718009" y="2624345"/>
            <a:ext cx="8418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Eléments finis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6AC7D-6A97-4B68-85CD-AB8A4B2E4548}"/>
              </a:ext>
            </a:extLst>
          </p:cNvPr>
          <p:cNvSpPr/>
          <p:nvPr/>
        </p:nvSpPr>
        <p:spPr>
          <a:xfrm>
            <a:off x="1895349" y="2564904"/>
            <a:ext cx="81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 err="1">
                <a:solidFill>
                  <a:schemeClr val="bg1"/>
                </a:solidFill>
              </a:rPr>
              <a:t>Modélisationmulticorps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6BD463F-94E4-4807-B54F-F49168AB3BCC}"/>
              </a:ext>
            </a:extLst>
          </p:cNvPr>
          <p:cNvSpPr/>
          <p:nvPr/>
        </p:nvSpPr>
        <p:spPr>
          <a:xfrm>
            <a:off x="517409" y="3164791"/>
            <a:ext cx="2382268" cy="1613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49D654F-A6FE-4703-AD8C-6894B8D91874}"/>
              </a:ext>
            </a:extLst>
          </p:cNvPr>
          <p:cNvSpPr/>
          <p:nvPr/>
        </p:nvSpPr>
        <p:spPr>
          <a:xfrm>
            <a:off x="521278" y="3486836"/>
            <a:ext cx="233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ARCHITECTURES DES SYSTÈMES TECHNOLOGIQUES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BE396CA-27DE-4814-BAFA-319AE94E946E}"/>
              </a:ext>
            </a:extLst>
          </p:cNvPr>
          <p:cNvSpPr/>
          <p:nvPr/>
        </p:nvSpPr>
        <p:spPr>
          <a:xfrm>
            <a:off x="586673" y="3961880"/>
            <a:ext cx="2206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Puissance 32,5 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Informatique &amp; Signal (UML/</a:t>
            </a:r>
            <a:r>
              <a:rPr lang="fr-FR" sz="11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SysML</a:t>
            </a:r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Périphériques) 50h + 8h réseaux de terrains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E7D6B49-D52D-42FB-86CB-1C31A32F5CBA}"/>
              </a:ext>
            </a:extLst>
          </p:cNvPr>
          <p:cNvSpPr/>
          <p:nvPr/>
        </p:nvSpPr>
        <p:spPr>
          <a:xfrm>
            <a:off x="572079" y="3209166"/>
            <a:ext cx="1124327" cy="2877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DB277A0-6096-436D-B9CE-D4CB815AF0B5}"/>
              </a:ext>
            </a:extLst>
          </p:cNvPr>
          <p:cNvSpPr/>
          <p:nvPr/>
        </p:nvSpPr>
        <p:spPr>
          <a:xfrm>
            <a:off x="1733752" y="3209166"/>
            <a:ext cx="1124327" cy="287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FA075B7-38D8-4FBF-ABA3-5201294A8A60}"/>
              </a:ext>
            </a:extLst>
          </p:cNvPr>
          <p:cNvSpPr/>
          <p:nvPr/>
        </p:nvSpPr>
        <p:spPr>
          <a:xfrm>
            <a:off x="590664" y="3156895"/>
            <a:ext cx="108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 Intro Electronique 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+ Réseau (8h)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1D34C14-E7CF-402C-962F-66FC42BD131B}"/>
              </a:ext>
            </a:extLst>
          </p:cNvPr>
          <p:cNvSpPr/>
          <p:nvPr/>
        </p:nvSpPr>
        <p:spPr>
          <a:xfrm>
            <a:off x="1827556" y="3165924"/>
            <a:ext cx="957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Intro ETK + mécanisme (8h)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AF47C96-7991-4CDD-8A4F-7BD880779B85}"/>
              </a:ext>
            </a:extLst>
          </p:cNvPr>
          <p:cNvSpPr/>
          <p:nvPr/>
        </p:nvSpPr>
        <p:spPr>
          <a:xfrm>
            <a:off x="518655" y="4989157"/>
            <a:ext cx="2382268" cy="1613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BACFFF8-76D5-4FDE-B454-826E647392AD}"/>
              </a:ext>
            </a:extLst>
          </p:cNvPr>
          <p:cNvSpPr/>
          <p:nvPr/>
        </p:nvSpPr>
        <p:spPr>
          <a:xfrm>
            <a:off x="537354" y="4954728"/>
            <a:ext cx="233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OUTILS DE MODÉLISATION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13BD0D7-CE39-4C77-8FBF-89CA27A8ED8C}"/>
              </a:ext>
            </a:extLst>
          </p:cNvPr>
          <p:cNvSpPr/>
          <p:nvPr/>
        </p:nvSpPr>
        <p:spPr>
          <a:xfrm>
            <a:off x="563017" y="5202943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Optimisation et graphes 25h+10h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Réseaux de Petri - Evaluation de performances 25h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9379A1A-0BBA-4BFB-89A9-B7190EE4B2FD}"/>
              </a:ext>
            </a:extLst>
          </p:cNvPr>
          <p:cNvSpPr/>
          <p:nvPr/>
        </p:nvSpPr>
        <p:spPr>
          <a:xfrm>
            <a:off x="572080" y="5805716"/>
            <a:ext cx="1124327" cy="2877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07ACB90-B3B6-4214-A21D-EEB418BCFD25}"/>
              </a:ext>
            </a:extLst>
          </p:cNvPr>
          <p:cNvSpPr/>
          <p:nvPr/>
        </p:nvSpPr>
        <p:spPr>
          <a:xfrm>
            <a:off x="1733753" y="5805716"/>
            <a:ext cx="1124327" cy="287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0E46801-C397-4A57-8C34-4656015C6FFA}"/>
              </a:ext>
            </a:extLst>
          </p:cNvPr>
          <p:cNvSpPr/>
          <p:nvPr/>
        </p:nvSpPr>
        <p:spPr>
          <a:xfrm>
            <a:off x="705829" y="5767630"/>
            <a:ext cx="859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Correcteurs 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continus (10h)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E441EE9-E9B3-497A-9E3A-AF8A27EAD198}"/>
              </a:ext>
            </a:extLst>
          </p:cNvPr>
          <p:cNvSpPr/>
          <p:nvPr/>
        </p:nvSpPr>
        <p:spPr>
          <a:xfrm>
            <a:off x="1733753" y="5754985"/>
            <a:ext cx="1124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HIL </a:t>
            </a:r>
            <a:r>
              <a:rPr lang="fr-FR" sz="900" dirty="0" err="1">
                <a:solidFill>
                  <a:schemeClr val="bg1"/>
                </a:solidFill>
              </a:rPr>
              <a:t>sys</a:t>
            </a:r>
            <a:r>
              <a:rPr lang="fr-FR" sz="900" dirty="0">
                <a:solidFill>
                  <a:schemeClr val="bg1"/>
                </a:solidFill>
              </a:rPr>
              <a:t> mécaniques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(10h)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F6AB1-0CF6-4263-A816-EE56590135D2}"/>
              </a:ext>
            </a:extLst>
          </p:cNvPr>
          <p:cNvSpPr/>
          <p:nvPr/>
        </p:nvSpPr>
        <p:spPr>
          <a:xfrm>
            <a:off x="851303" y="6116842"/>
            <a:ext cx="17336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Commande des systèmes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30 h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2F7A30D-4476-40BA-A0FC-81F3AFBA6A20}"/>
              </a:ext>
            </a:extLst>
          </p:cNvPr>
          <p:cNvSpPr/>
          <p:nvPr/>
        </p:nvSpPr>
        <p:spPr>
          <a:xfrm>
            <a:off x="3314200" y="1821769"/>
            <a:ext cx="2577378" cy="8836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CDF199D-2075-4273-ABEC-8A7C4D023E21}"/>
              </a:ext>
            </a:extLst>
          </p:cNvPr>
          <p:cNvSpPr/>
          <p:nvPr/>
        </p:nvSpPr>
        <p:spPr>
          <a:xfrm>
            <a:off x="3231501" y="1805977"/>
            <a:ext cx="27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PROCESSUS DE DÉVELOPPEMENT SYSTÈME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17DDCFE-BC18-4CA8-AE8D-3A537A91D7FE}"/>
              </a:ext>
            </a:extLst>
          </p:cNvPr>
          <p:cNvSpPr/>
          <p:nvPr/>
        </p:nvSpPr>
        <p:spPr>
          <a:xfrm>
            <a:off x="3489571" y="2076159"/>
            <a:ext cx="22266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Capture/analyse des besoins 27h</a:t>
            </a:r>
          </a:p>
          <a:p>
            <a:pPr algn="ctr"/>
            <a:r>
              <a:rPr lang="fr-FR" sz="11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Spec</a:t>
            </a:r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/anal exigences techniques 18h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Architecture fonctionnelle 36h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11B8C40-863C-4B2A-BA21-C059B3D226FC}"/>
              </a:ext>
            </a:extLst>
          </p:cNvPr>
          <p:cNvSpPr/>
          <p:nvPr/>
        </p:nvSpPr>
        <p:spPr>
          <a:xfrm>
            <a:off x="3314200" y="2872351"/>
            <a:ext cx="2577378" cy="472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53BF87E-BABA-4E37-81D7-578C0424C577}"/>
              </a:ext>
            </a:extLst>
          </p:cNvPr>
          <p:cNvSpPr/>
          <p:nvPr/>
        </p:nvSpPr>
        <p:spPr>
          <a:xfrm>
            <a:off x="3510447" y="2852392"/>
            <a:ext cx="218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PROJET DE RECHERCHE TUTORÉ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1011A3F-7825-4CF2-875B-93D1DC438B98}"/>
              </a:ext>
            </a:extLst>
          </p:cNvPr>
          <p:cNvSpPr/>
          <p:nvPr/>
        </p:nvSpPr>
        <p:spPr>
          <a:xfrm>
            <a:off x="3489571" y="3083130"/>
            <a:ext cx="22266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et conduite de projet 40h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92C95EA-99B8-4616-907B-4713FED9AE6B}"/>
              </a:ext>
            </a:extLst>
          </p:cNvPr>
          <p:cNvSpPr/>
          <p:nvPr/>
        </p:nvSpPr>
        <p:spPr>
          <a:xfrm>
            <a:off x="3314200" y="3517746"/>
            <a:ext cx="2577378" cy="7746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E6E5DC8-3435-48D2-8868-1AFFE8DD771F}"/>
              </a:ext>
            </a:extLst>
          </p:cNvPr>
          <p:cNvSpPr/>
          <p:nvPr/>
        </p:nvSpPr>
        <p:spPr>
          <a:xfrm>
            <a:off x="3510447" y="3497787"/>
            <a:ext cx="218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PROJET MÉCATRONIQUE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704A29A-9D8D-4869-8AA6-F930DCA79C71}"/>
              </a:ext>
            </a:extLst>
          </p:cNvPr>
          <p:cNvSpPr/>
          <p:nvPr/>
        </p:nvSpPr>
        <p:spPr>
          <a:xfrm>
            <a:off x="3489569" y="3722280"/>
            <a:ext cx="22266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QSE 22,5h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Projet mécatronique 32,5h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Instrumentation 27,5 h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8C3D243-D9D3-4426-AC47-814AB94EC778}"/>
              </a:ext>
            </a:extLst>
          </p:cNvPr>
          <p:cNvSpPr/>
          <p:nvPr/>
        </p:nvSpPr>
        <p:spPr>
          <a:xfrm>
            <a:off x="3322292" y="4473209"/>
            <a:ext cx="2569286" cy="1060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7AAF140-9AA4-4553-9326-7F9D2A183964}"/>
              </a:ext>
            </a:extLst>
          </p:cNvPr>
          <p:cNvSpPr/>
          <p:nvPr/>
        </p:nvSpPr>
        <p:spPr>
          <a:xfrm>
            <a:off x="3335381" y="4472439"/>
            <a:ext cx="233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DYNAMIQUE DES STRUCTURES ET COMMANDE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1E04684-D628-484B-AD27-25B3D78CBD8A}"/>
              </a:ext>
            </a:extLst>
          </p:cNvPr>
          <p:cNvSpPr/>
          <p:nvPr/>
        </p:nvSpPr>
        <p:spPr>
          <a:xfrm>
            <a:off x="4407731" y="4756080"/>
            <a:ext cx="12836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30h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24D034A-D05A-4B83-A17F-582843B1A415}"/>
              </a:ext>
            </a:extLst>
          </p:cNvPr>
          <p:cNvSpPr/>
          <p:nvPr/>
        </p:nvSpPr>
        <p:spPr>
          <a:xfrm>
            <a:off x="3426388" y="5004113"/>
            <a:ext cx="1124327" cy="166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C71BB49-D38C-4F3D-9218-BF128278E2C3}"/>
              </a:ext>
            </a:extLst>
          </p:cNvPr>
          <p:cNvSpPr/>
          <p:nvPr/>
        </p:nvSpPr>
        <p:spPr>
          <a:xfrm>
            <a:off x="4650830" y="5004113"/>
            <a:ext cx="1124327" cy="166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E8B3C16-6014-42E3-99E7-11B2C51F3441}"/>
              </a:ext>
            </a:extLst>
          </p:cNvPr>
          <p:cNvSpPr/>
          <p:nvPr/>
        </p:nvSpPr>
        <p:spPr>
          <a:xfrm>
            <a:off x="3679559" y="4966027"/>
            <a:ext cx="6206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Vibration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AF2CBF7-B0B1-4F02-BCD0-8EDD5C1FB0BC}"/>
              </a:ext>
            </a:extLst>
          </p:cNvPr>
          <p:cNvSpPr/>
          <p:nvPr/>
        </p:nvSpPr>
        <p:spPr>
          <a:xfrm>
            <a:off x="4650830" y="4966027"/>
            <a:ext cx="11243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Robotique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9D2D5B7-218F-4F05-BE2F-326A16327F2C}"/>
              </a:ext>
            </a:extLst>
          </p:cNvPr>
          <p:cNvSpPr/>
          <p:nvPr/>
        </p:nvSpPr>
        <p:spPr>
          <a:xfrm>
            <a:off x="3382314" y="5187012"/>
            <a:ext cx="233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ELECTROMAGNÉTISME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82AA846-272B-433C-8A6F-7A8BF3CF4D41}"/>
              </a:ext>
            </a:extLst>
          </p:cNvPr>
          <p:cNvSpPr/>
          <p:nvPr/>
        </p:nvSpPr>
        <p:spPr>
          <a:xfrm>
            <a:off x="5212993" y="5240885"/>
            <a:ext cx="5347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22,5h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EA49F52-6960-4658-A607-B23EDA71DEBF}"/>
              </a:ext>
            </a:extLst>
          </p:cNvPr>
          <p:cNvSpPr/>
          <p:nvPr/>
        </p:nvSpPr>
        <p:spPr>
          <a:xfrm>
            <a:off x="3322292" y="5681455"/>
            <a:ext cx="2569286" cy="926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E7A1F55-1F24-4A03-8DDA-8A3607B2067A}"/>
              </a:ext>
            </a:extLst>
          </p:cNvPr>
          <p:cNvSpPr/>
          <p:nvPr/>
        </p:nvSpPr>
        <p:spPr>
          <a:xfrm>
            <a:off x="3335381" y="5680684"/>
            <a:ext cx="233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PROGRAMMATION ORIENTÉE OBJET </a:t>
            </a:r>
          </a:p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&amp; TEMPS RÉEL 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0A00C24-6001-457F-A03C-8310A059E9B2}"/>
              </a:ext>
            </a:extLst>
          </p:cNvPr>
          <p:cNvSpPr/>
          <p:nvPr/>
        </p:nvSpPr>
        <p:spPr>
          <a:xfrm>
            <a:off x="4654811" y="5964325"/>
            <a:ext cx="10365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50h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606033D-E5B7-4D08-82AC-3034073EB19D}"/>
              </a:ext>
            </a:extLst>
          </p:cNvPr>
          <p:cNvSpPr/>
          <p:nvPr/>
        </p:nvSpPr>
        <p:spPr>
          <a:xfrm>
            <a:off x="3426388" y="6212358"/>
            <a:ext cx="1124327" cy="32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5E32C22-2876-4FD0-9668-7CEA06A1E914}"/>
              </a:ext>
            </a:extLst>
          </p:cNvPr>
          <p:cNvSpPr/>
          <p:nvPr/>
        </p:nvSpPr>
        <p:spPr>
          <a:xfrm>
            <a:off x="4650830" y="6212358"/>
            <a:ext cx="1124327" cy="32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EB6292A-D1B4-4CC6-AC27-2EFBE09C5172}"/>
              </a:ext>
            </a:extLst>
          </p:cNvPr>
          <p:cNvSpPr/>
          <p:nvPr/>
        </p:nvSpPr>
        <p:spPr>
          <a:xfrm>
            <a:off x="3384704" y="6174272"/>
            <a:ext cx="1219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Segway Intro et pilotage 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1D5AF26-8AA2-409E-A423-B24D382AF227}"/>
              </a:ext>
            </a:extLst>
          </p:cNvPr>
          <p:cNvSpPr/>
          <p:nvPr/>
        </p:nvSpPr>
        <p:spPr>
          <a:xfrm>
            <a:off x="4650830" y="6174272"/>
            <a:ext cx="1124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Segway Hard et communication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C7FD697-1914-4103-86D7-26A5D6B02308}"/>
              </a:ext>
            </a:extLst>
          </p:cNvPr>
          <p:cNvSpPr/>
          <p:nvPr/>
        </p:nvSpPr>
        <p:spPr>
          <a:xfrm>
            <a:off x="6306334" y="1842467"/>
            <a:ext cx="2382268" cy="8016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23909C7-480F-4CD0-BBEE-238EAA4CE55E}"/>
              </a:ext>
            </a:extLst>
          </p:cNvPr>
          <p:cNvSpPr/>
          <p:nvPr/>
        </p:nvSpPr>
        <p:spPr>
          <a:xfrm>
            <a:off x="6325033" y="1808038"/>
            <a:ext cx="233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SYSTÈMES SÛR 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1132437-5BD4-462F-B4AA-9DDD700F7059}"/>
              </a:ext>
            </a:extLst>
          </p:cNvPr>
          <p:cNvSpPr/>
          <p:nvPr/>
        </p:nvSpPr>
        <p:spPr>
          <a:xfrm>
            <a:off x="6481431" y="2040980"/>
            <a:ext cx="20609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Fiabilité 15h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SDF/Risque 40h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Maintenance 20h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BDDBA14-5DB5-4096-AA66-60C2DA797E97}"/>
              </a:ext>
            </a:extLst>
          </p:cNvPr>
          <p:cNvSpPr/>
          <p:nvPr/>
        </p:nvSpPr>
        <p:spPr>
          <a:xfrm>
            <a:off x="6315610" y="2783315"/>
            <a:ext cx="2382268" cy="10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9A21CB53-1F3C-494C-879B-5F9E854E1F45}"/>
              </a:ext>
            </a:extLst>
          </p:cNvPr>
          <p:cNvSpPr/>
          <p:nvPr/>
        </p:nvSpPr>
        <p:spPr>
          <a:xfrm>
            <a:off x="6293572" y="2767274"/>
            <a:ext cx="233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INDUSTRIALISATION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9607E8C-0AF8-47A1-8E28-5CC67E64FBC9}"/>
              </a:ext>
            </a:extLst>
          </p:cNvPr>
          <p:cNvSpPr/>
          <p:nvPr/>
        </p:nvSpPr>
        <p:spPr>
          <a:xfrm>
            <a:off x="6379111" y="3006438"/>
            <a:ext cx="2206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Optimisation pour la production et la Logistique 26h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Prop industrielle 5h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Gestion de configuration 10h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533C596-7867-4BA3-9650-CF85AF069355}"/>
              </a:ext>
            </a:extLst>
          </p:cNvPr>
          <p:cNvSpPr/>
          <p:nvPr/>
        </p:nvSpPr>
        <p:spPr>
          <a:xfrm>
            <a:off x="6325219" y="4489166"/>
            <a:ext cx="2382268" cy="687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A26EF843-48AC-4272-B57B-77B638B57E33}"/>
              </a:ext>
            </a:extLst>
          </p:cNvPr>
          <p:cNvSpPr/>
          <p:nvPr/>
        </p:nvSpPr>
        <p:spPr>
          <a:xfrm>
            <a:off x="6343918" y="4454737"/>
            <a:ext cx="233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CONCEPTION MULTIDOMAINE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5B857E8-3D6C-44EF-9A6D-D6D9980834CB}"/>
              </a:ext>
            </a:extLst>
          </p:cNvPr>
          <p:cNvSpPr/>
          <p:nvPr/>
        </p:nvSpPr>
        <p:spPr>
          <a:xfrm>
            <a:off x="6359971" y="4693909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Plan </a:t>
            </a:r>
            <a:r>
              <a:rPr lang="fr-FR" sz="11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Experience</a:t>
            </a:r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15h</a:t>
            </a:r>
          </a:p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Dimensionnement 30 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F2346C0-AE89-4E30-9A41-8471BE504346}"/>
              </a:ext>
            </a:extLst>
          </p:cNvPr>
          <p:cNvSpPr/>
          <p:nvPr/>
        </p:nvSpPr>
        <p:spPr>
          <a:xfrm>
            <a:off x="6373654" y="5329579"/>
            <a:ext cx="1124327" cy="12694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F6B62D-693C-4470-A965-B9C4EB6E6DAC}"/>
              </a:ext>
            </a:extLst>
          </p:cNvPr>
          <p:cNvSpPr/>
          <p:nvPr/>
        </p:nvSpPr>
        <p:spPr>
          <a:xfrm>
            <a:off x="7535327" y="5329579"/>
            <a:ext cx="1124327" cy="1269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391ABB0-14B0-4DA4-A0C0-A09A774594BF}"/>
              </a:ext>
            </a:extLst>
          </p:cNvPr>
          <p:cNvSpPr/>
          <p:nvPr/>
        </p:nvSpPr>
        <p:spPr>
          <a:xfrm>
            <a:off x="6473575" y="6082862"/>
            <a:ext cx="9434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&amp; Mécanique des fluides 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60h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88DCBC7-BB78-4363-AD27-358BB706A391}"/>
              </a:ext>
            </a:extLst>
          </p:cNvPr>
          <p:cNvSpPr/>
          <p:nvPr/>
        </p:nvSpPr>
        <p:spPr>
          <a:xfrm>
            <a:off x="7544303" y="5774751"/>
            <a:ext cx="112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(</a:t>
            </a:r>
            <a:r>
              <a:rPr lang="fr-FR" sz="900" dirty="0" err="1">
                <a:solidFill>
                  <a:schemeClr val="bg1"/>
                </a:solidFill>
              </a:rPr>
              <a:t>Systems</a:t>
            </a:r>
            <a:r>
              <a:rPr lang="fr-FR" sz="900" dirty="0">
                <a:solidFill>
                  <a:schemeClr val="bg1"/>
                </a:solidFill>
              </a:rPr>
              <a:t> On Chip) </a:t>
            </a:r>
          </a:p>
          <a:p>
            <a:pPr algn="ctr"/>
            <a:endParaRPr lang="fr-FR" sz="900" dirty="0">
              <a:solidFill>
                <a:schemeClr val="bg1"/>
              </a:solidFill>
            </a:endParaRPr>
          </a:p>
          <a:p>
            <a:pPr algn="ctr"/>
            <a:endParaRPr lang="fr-FR" sz="900" dirty="0">
              <a:solidFill>
                <a:schemeClr val="bg1"/>
              </a:solidFill>
            </a:endParaRP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60 h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1F0F318-1AA3-4BF4-80D5-4C415E7FC583}"/>
              </a:ext>
            </a:extLst>
          </p:cNvPr>
          <p:cNvSpPr/>
          <p:nvPr/>
        </p:nvSpPr>
        <p:spPr>
          <a:xfrm>
            <a:off x="7969377" y="2812106"/>
            <a:ext cx="588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30h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5A70AF9-D63A-46CC-A2C5-F957AA22CE9E}"/>
              </a:ext>
            </a:extLst>
          </p:cNvPr>
          <p:cNvSpPr/>
          <p:nvPr/>
        </p:nvSpPr>
        <p:spPr>
          <a:xfrm>
            <a:off x="6328119" y="3949057"/>
            <a:ext cx="2382268" cy="356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013762F-C2F9-416D-9F2C-3C1C403ABEA3}"/>
              </a:ext>
            </a:extLst>
          </p:cNvPr>
          <p:cNvSpPr/>
          <p:nvPr/>
        </p:nvSpPr>
        <p:spPr>
          <a:xfrm>
            <a:off x="6306081" y="3933015"/>
            <a:ext cx="233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PROJET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050EB6C-BDCD-45AE-91FB-8689B94C2752}"/>
              </a:ext>
            </a:extLst>
          </p:cNvPr>
          <p:cNvSpPr/>
          <p:nvPr/>
        </p:nvSpPr>
        <p:spPr>
          <a:xfrm>
            <a:off x="7629040" y="3978301"/>
            <a:ext cx="588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20h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377248F-69BB-4BF2-B2FA-512D9A017A5F}"/>
              </a:ext>
            </a:extLst>
          </p:cNvPr>
          <p:cNvSpPr/>
          <p:nvPr/>
        </p:nvSpPr>
        <p:spPr>
          <a:xfrm>
            <a:off x="6391382" y="5329579"/>
            <a:ext cx="1124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SYSTÈMES ET MACHINES THERMIQUES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6D580A11-D3F7-451A-9B8D-BE206E3FDD89}"/>
              </a:ext>
            </a:extLst>
          </p:cNvPr>
          <p:cNvSpPr/>
          <p:nvPr/>
        </p:nvSpPr>
        <p:spPr>
          <a:xfrm>
            <a:off x="7535550" y="5454181"/>
            <a:ext cx="112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SOC</a:t>
            </a:r>
          </a:p>
        </p:txBody>
      </p:sp>
    </p:spTree>
    <p:extLst>
      <p:ext uri="{BB962C8B-B14F-4D97-AF65-F5344CB8AC3E}">
        <p14:creationId xmlns:p14="http://schemas.microsoft.com/office/powerpoint/2010/main" val="19442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691680" y="79216"/>
            <a:ext cx="4573493" cy="423109"/>
          </a:xfrm>
        </p:spPr>
        <p:txBody>
          <a:bodyPr/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INGENIERIE SYSTEMES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EXEMPLES DE SYSTEMES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23" y="2611966"/>
            <a:ext cx="1794329" cy="134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t 6"/>
          <p:cNvGraphicFramePr>
            <a:graphicFrameLocks noChangeAspect="1"/>
          </p:cNvGraphicFramePr>
          <p:nvPr/>
        </p:nvGraphicFramePr>
        <p:xfrm>
          <a:off x="3243995" y="2707909"/>
          <a:ext cx="1710596" cy="10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icture" r:id="rId5" imgW="5249915" imgH="3374296" progId="Word.Picture.8">
                  <p:embed/>
                </p:oleObj>
              </mc:Choice>
              <mc:Fallback>
                <p:oleObj name="Picture" r:id="rId5" imgW="5249915" imgH="337429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995" y="2707909"/>
                        <a:ext cx="1710596" cy="10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89" y="2607486"/>
            <a:ext cx="1420491" cy="115529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46589" y="383775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Fast</a:t>
            </a:r>
            <a:r>
              <a:rPr lang="fr-FR" sz="1400" dirty="0"/>
              <a:t> </a:t>
            </a:r>
            <a:r>
              <a:rPr lang="fr-FR" sz="1400" dirty="0" err="1"/>
              <a:t>steering</a:t>
            </a:r>
            <a:r>
              <a:rPr lang="fr-FR" sz="1400" dirty="0"/>
              <a:t> </a:t>
            </a:r>
            <a:r>
              <a:rPr lang="fr-FR" sz="1400" b="1" dirty="0" err="1"/>
              <a:t>mirror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2458366" y="3829106"/>
            <a:ext cx="290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</a:rPr>
              <a:t>Vibration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sz="1400" dirty="0">
                <a:solidFill>
                  <a:srgbClr val="00B050"/>
                </a:solidFill>
              </a:rPr>
              <a:t>Modélisation système </a:t>
            </a:r>
            <a:r>
              <a:rPr lang="fr-FR" sz="1400" dirty="0">
                <a:solidFill>
                  <a:schemeClr val="accent1"/>
                </a:solidFill>
              </a:rPr>
              <a:t>et éléments finis (modes de résonance) </a:t>
            </a:r>
          </a:p>
          <a:p>
            <a:pPr algn="ctr"/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036607" y="3916056"/>
            <a:ext cx="288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Synthèse d’un </a:t>
            </a:r>
            <a:r>
              <a:rPr lang="fr-FR" sz="1400" b="1" dirty="0">
                <a:solidFill>
                  <a:srgbClr val="00B0F0"/>
                </a:solidFill>
              </a:rPr>
              <a:t>correcteur</a:t>
            </a:r>
            <a:r>
              <a:rPr lang="fr-FR" sz="1400" dirty="0">
                <a:solidFill>
                  <a:srgbClr val="00B0F0"/>
                </a:solidFill>
              </a:rPr>
              <a:t> et analyse des </a:t>
            </a:r>
            <a:r>
              <a:rPr lang="fr-FR" sz="1400" b="1" dirty="0">
                <a:solidFill>
                  <a:srgbClr val="00B0F0"/>
                </a:solidFill>
              </a:rPr>
              <a:t>performances dynamiques</a:t>
            </a:r>
            <a:endParaRPr lang="fr-FR" sz="1400" b="1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68" y="840158"/>
            <a:ext cx="2203561" cy="127508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7470" y="2080903"/>
            <a:ext cx="1996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Lève</a:t>
            </a:r>
            <a:r>
              <a:rPr lang="en-US" sz="1400" b="1" dirty="0"/>
              <a:t> </a:t>
            </a:r>
            <a:r>
              <a:rPr lang="en-US" sz="1400" b="1" dirty="0" err="1"/>
              <a:t>vitre</a:t>
            </a:r>
            <a:r>
              <a:rPr lang="en-US" sz="1400" b="1" dirty="0"/>
              <a:t> </a:t>
            </a:r>
            <a:r>
              <a:rPr lang="en-US" sz="1400" dirty="0"/>
              <a:t>avec </a:t>
            </a:r>
            <a:r>
              <a:rPr lang="en-US" sz="1400" dirty="0" err="1"/>
              <a:t>fonction</a:t>
            </a:r>
            <a:r>
              <a:rPr lang="en-US" sz="1400" dirty="0"/>
              <a:t> anti-</a:t>
            </a:r>
            <a:r>
              <a:rPr lang="en-US" sz="1400" dirty="0" err="1"/>
              <a:t>pincement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6147780" y="1885022"/>
            <a:ext cx="263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Carte de </a:t>
            </a:r>
            <a:r>
              <a:rPr lang="fr-FR" sz="1400" b="1" dirty="0">
                <a:solidFill>
                  <a:srgbClr val="00B0F0"/>
                </a:solidFill>
              </a:rPr>
              <a:t>gestion </a:t>
            </a:r>
            <a:r>
              <a:rPr lang="fr-FR" sz="1400" dirty="0">
                <a:solidFill>
                  <a:srgbClr val="00B0F0"/>
                </a:solidFill>
              </a:rPr>
              <a:t>du</a:t>
            </a:r>
            <a:r>
              <a:rPr lang="fr-FR" sz="1400" b="1" dirty="0">
                <a:solidFill>
                  <a:srgbClr val="00B0F0"/>
                </a:solidFill>
              </a:rPr>
              <a:t> moteur </a:t>
            </a:r>
            <a:r>
              <a:rPr lang="fr-FR" sz="1400" dirty="0">
                <a:solidFill>
                  <a:srgbClr val="00B0F0"/>
                </a:solidFill>
              </a:rPr>
              <a:t>avec anti-pincement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8414" y="811089"/>
            <a:ext cx="1672561" cy="123842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2425476" y="2044690"/>
            <a:ext cx="359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</a:rPr>
              <a:t>Modélisation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b="1" dirty="0" err="1">
                <a:solidFill>
                  <a:srgbClr val="00B050"/>
                </a:solidFill>
              </a:rPr>
              <a:t>multiphysique</a:t>
            </a:r>
            <a:r>
              <a:rPr lang="fr-FR" sz="1400" dirty="0">
                <a:solidFill>
                  <a:srgbClr val="00B050"/>
                </a:solidFill>
              </a:rPr>
              <a:t> à paramètres localisés </a:t>
            </a:r>
            <a:r>
              <a:rPr lang="fr-FR" sz="1400" dirty="0">
                <a:solidFill>
                  <a:schemeClr val="accent1"/>
                </a:solidFill>
              </a:rPr>
              <a:t>Calcul statique FEM et multi corps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4" b="84444" l="10000" r="98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841" y="4765764"/>
            <a:ext cx="2452587" cy="1379580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8867"/>
          <a:stretch/>
        </p:blipFill>
        <p:spPr bwMode="auto">
          <a:xfrm>
            <a:off x="2584141" y="791016"/>
            <a:ext cx="3340204" cy="1203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6816737" y="4301659"/>
            <a:ext cx="1209523" cy="189895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83481" y="608881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Segway</a:t>
            </a:r>
            <a:endParaRPr lang="fr-FR" sz="1400" b="1" dirty="0"/>
          </a:p>
        </p:txBody>
      </p:sp>
      <p:pic>
        <p:nvPicPr>
          <p:cNvPr id="31" name="Picture 12" descr="https://www.msu.edu/%7Eluckie/segway/i170/i167-i17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9" y="4653541"/>
            <a:ext cx="1798983" cy="14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/>
          <p:cNvPicPr/>
          <p:nvPr/>
        </p:nvPicPr>
        <p:blipFill>
          <a:blip r:embed="rId15"/>
          <a:stretch>
            <a:fillRect/>
          </a:stretch>
        </p:blipFill>
        <p:spPr>
          <a:xfrm>
            <a:off x="2418546" y="4705652"/>
            <a:ext cx="1333801" cy="771106"/>
          </a:xfrm>
          <a:prstGeom prst="rect">
            <a:avLst/>
          </a:prstGeom>
        </p:spPr>
      </p:pic>
      <p:pic>
        <p:nvPicPr>
          <p:cNvPr id="44" name="Image 43" descr="https://a.pololu-files.com/picture/0J2213.1200.jpg?3776da824fe536ecf32b1f70c37efa0d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05" y="5461966"/>
            <a:ext cx="818519" cy="84120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ZoneTexte 44"/>
          <p:cNvSpPr txBox="1"/>
          <p:nvPr/>
        </p:nvSpPr>
        <p:spPr>
          <a:xfrm>
            <a:off x="2826552" y="5956706"/>
            <a:ext cx="359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B050"/>
                </a:solidFill>
              </a:rPr>
              <a:t>Prédimensionnement</a:t>
            </a:r>
            <a:r>
              <a:rPr lang="fr-FR" sz="1400" dirty="0">
                <a:solidFill>
                  <a:srgbClr val="00B050"/>
                </a:solidFill>
              </a:rPr>
              <a:t>/</a:t>
            </a:r>
            <a:r>
              <a:rPr lang="fr-FR" sz="1400" b="1" dirty="0">
                <a:solidFill>
                  <a:srgbClr val="00B050"/>
                </a:solidFill>
              </a:rPr>
              <a:t>Modélisation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>
                <a:solidFill>
                  <a:schemeClr val="accent1"/>
                </a:solidFill>
              </a:rPr>
              <a:t>Calcul RDM et CAO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265173" y="5893006"/>
            <a:ext cx="231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F0"/>
                </a:solidFill>
              </a:rPr>
              <a:t>Commande</a:t>
            </a:r>
            <a:r>
              <a:rPr lang="fr-FR" sz="1400" dirty="0">
                <a:solidFill>
                  <a:srgbClr val="00B0F0"/>
                </a:solidFill>
              </a:rPr>
              <a:t> et </a:t>
            </a:r>
            <a:r>
              <a:rPr lang="fr-FR" sz="1400" b="1" dirty="0">
                <a:solidFill>
                  <a:srgbClr val="00B0F0"/>
                </a:solidFill>
              </a:rPr>
              <a:t>programmation</a:t>
            </a:r>
            <a:r>
              <a:rPr lang="fr-FR" sz="1400" dirty="0">
                <a:solidFill>
                  <a:srgbClr val="00B0F0"/>
                </a:solidFill>
              </a:rPr>
              <a:t> temps réel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177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691680" y="116632"/>
            <a:ext cx="4680520" cy="423109"/>
          </a:xfrm>
        </p:spPr>
        <p:txBody>
          <a:bodyPr/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INGENIERIE SYSTEMES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ROBAFIS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</a:t>
            </a:r>
          </a:p>
        </p:txBody>
      </p:sp>
      <p:pic>
        <p:nvPicPr>
          <p:cNvPr id="6146" name="Picture 2" descr="https://scontent-cdt1-1.xx.fbcdn.net/v/t34.0-12/23805699_1755509911160157_713445272_n.jpg?oh=e75d7980a7565afd3cd4ff8087d6bff4&amp;oe=5A14C2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396772" cy="191068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ésultat de recherche d'images pour &quot;afis lo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r="1976" b="19038"/>
          <a:stretch/>
        </p:blipFill>
        <p:spPr bwMode="auto">
          <a:xfrm>
            <a:off x="6012160" y="1374729"/>
            <a:ext cx="25922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52074" y="1254117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Projet organisé par l’</a:t>
            </a:r>
            <a:r>
              <a:rPr lang="fr-FR" b="1" dirty="0"/>
              <a:t>AFIS</a:t>
            </a:r>
            <a:r>
              <a:rPr lang="fr-FR" dirty="0"/>
              <a:t> (Association Française des Ingénieurs Systèmes)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Permettre d’appliquer des </a:t>
            </a:r>
            <a:r>
              <a:rPr lang="fr-FR" b="1" dirty="0"/>
              <a:t>méthodes/bonnes pratiques en Ingénierie Système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Concours</a:t>
            </a:r>
            <a:r>
              <a:rPr lang="fr-FR" dirty="0"/>
              <a:t> ouverts aux écoles d’ingénieurs enseignant l’ingénierie des systèmes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INSA, </a:t>
            </a:r>
            <a:r>
              <a:rPr lang="fr-FR" b="1" dirty="0">
                <a:solidFill>
                  <a:srgbClr val="00539F"/>
                </a:solidFill>
              </a:rPr>
              <a:t>lauréat</a:t>
            </a:r>
            <a:r>
              <a:rPr lang="fr-FR" dirty="0"/>
              <a:t> en </a:t>
            </a:r>
            <a:r>
              <a:rPr lang="fr-FR" b="1" dirty="0">
                <a:solidFill>
                  <a:srgbClr val="00539F"/>
                </a:solidFill>
              </a:rPr>
              <a:t>2016</a:t>
            </a:r>
            <a:r>
              <a:rPr lang="fr-FR" dirty="0"/>
              <a:t>, </a:t>
            </a:r>
            <a:r>
              <a:rPr lang="fr-FR" b="1" dirty="0">
                <a:solidFill>
                  <a:srgbClr val="00539F"/>
                </a:solidFill>
              </a:rPr>
              <a:t>2017</a:t>
            </a:r>
            <a:r>
              <a:rPr lang="fr-FR" dirty="0"/>
              <a:t> et </a:t>
            </a:r>
            <a:r>
              <a:rPr lang="fr-FR" b="1" dirty="0">
                <a:solidFill>
                  <a:srgbClr val="00539F"/>
                </a:solidFill>
              </a:rPr>
              <a:t>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67944" y="419018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Conception d’un </a:t>
            </a:r>
            <a:r>
              <a:rPr lang="fr-FR" b="1" dirty="0"/>
              <a:t>système mécatronique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la technologie </a:t>
            </a:r>
            <a:r>
              <a:rPr lang="fr-FR" b="1" dirty="0"/>
              <a:t>Lego </a:t>
            </a:r>
            <a:r>
              <a:rPr lang="fr-FR" b="1" dirty="0" err="1"/>
              <a:t>Mindstorm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Compétences utilisées: </a:t>
            </a:r>
            <a:r>
              <a:rPr lang="fr-FR" b="1" dirty="0"/>
              <a:t>Programmation, conception mécanique, gestion de projet, approche système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259632" y="3645024"/>
            <a:ext cx="65527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que 2" descr="Trophée">
            <a:extLst>
              <a:ext uri="{FF2B5EF4-FFF2-40B4-BE49-F238E27FC236}">
                <a16:creationId xmlns:a16="http://schemas.microsoft.com/office/drawing/2014/main" id="{6FEA1235-E6DD-4A5D-82F7-71192C081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960" y="2744112"/>
            <a:ext cx="603940" cy="6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2" y="2104815"/>
            <a:ext cx="4498176" cy="296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ZoneTexte 6"/>
          <p:cNvSpPr txBox="1">
            <a:spLocks noChangeArrowheads="1"/>
          </p:cNvSpPr>
          <p:nvPr/>
        </p:nvSpPr>
        <p:spPr bwMode="auto">
          <a:xfrm>
            <a:off x="468313" y="1785938"/>
            <a:ext cx="2108200" cy="6381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>
                <a:solidFill>
                  <a:srgbClr val="7F7F7F"/>
                </a:solidFill>
                <a:ea typeface="MS Gothic" panose="020B0609070205080204" pitchFamily="49" charset="-128"/>
              </a:rPr>
              <a:t>Vérification Logiciel Avionique</a:t>
            </a:r>
          </a:p>
        </p:txBody>
      </p:sp>
      <p:sp>
        <p:nvSpPr>
          <p:cNvPr id="20485" name="ZoneTexte 8"/>
          <p:cNvSpPr txBox="1">
            <a:spLocks noChangeArrowheads="1"/>
          </p:cNvSpPr>
          <p:nvPr/>
        </p:nvSpPr>
        <p:spPr bwMode="auto">
          <a:xfrm>
            <a:off x="412750" y="3629025"/>
            <a:ext cx="2219325" cy="1470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>
                <a:solidFill>
                  <a:srgbClr val="7F7F7F"/>
                </a:solidFill>
                <a:ea typeface="MS Gothic" panose="020B0609070205080204" pitchFamily="49" charset="-128"/>
              </a:rPr>
              <a:t>Réalisation d’une maquette de distribution d’air du nouveau centre d’essai</a:t>
            </a:r>
          </a:p>
        </p:txBody>
      </p:sp>
      <p:sp>
        <p:nvSpPr>
          <p:cNvPr id="20486" name="ZoneTexte 9"/>
          <p:cNvSpPr txBox="1">
            <a:spLocks noChangeArrowheads="1"/>
          </p:cNvSpPr>
          <p:nvPr/>
        </p:nvSpPr>
        <p:spPr bwMode="auto">
          <a:xfrm>
            <a:off x="7162800" y="2095500"/>
            <a:ext cx="1901825" cy="914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>
                <a:solidFill>
                  <a:srgbClr val="7F7F7F"/>
                </a:solidFill>
                <a:ea typeface="MS Gothic" panose="020B0609070205080204" pitchFamily="49" charset="-128"/>
              </a:rPr>
              <a:t>Intégration de capteurs de perception</a:t>
            </a:r>
          </a:p>
        </p:txBody>
      </p:sp>
      <p:pic>
        <p:nvPicPr>
          <p:cNvPr id="29702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229225"/>
            <a:ext cx="17811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ZoneTexte 16"/>
          <p:cNvSpPr txBox="1">
            <a:spLocks noChangeArrowheads="1"/>
          </p:cNvSpPr>
          <p:nvPr/>
        </p:nvSpPr>
        <p:spPr bwMode="auto">
          <a:xfrm>
            <a:off x="7177088" y="4106863"/>
            <a:ext cx="1858962" cy="914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dirty="0">
                <a:solidFill>
                  <a:srgbClr val="7F7F7F"/>
                </a:solidFill>
                <a:ea typeface="MS Gothic" panose="020B0609070205080204" pitchFamily="49" charset="-128"/>
              </a:rPr>
              <a:t>Planification du trafic aéroportuaire</a:t>
            </a:r>
          </a:p>
        </p:txBody>
      </p:sp>
      <p:pic>
        <p:nvPicPr>
          <p:cNvPr id="29704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5229225"/>
            <a:ext cx="2441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itre 1"/>
          <p:cNvSpPr>
            <a:spLocks noGrp="1"/>
          </p:cNvSpPr>
          <p:nvPr>
            <p:ph type="title"/>
          </p:nvPr>
        </p:nvSpPr>
        <p:spPr bwMode="auto">
          <a:xfrm>
            <a:off x="2555875" y="6573838"/>
            <a:ext cx="5651500" cy="23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 sz="1000"/>
          </a:p>
        </p:txBody>
      </p:sp>
      <p:sp>
        <p:nvSpPr>
          <p:cNvPr id="2970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2915816" y="210134"/>
            <a:ext cx="3529732" cy="785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EXEMPLES DE STAGES DE FIN D’ANNEE</a:t>
            </a:r>
          </a:p>
        </p:txBody>
      </p:sp>
      <p:pic>
        <p:nvPicPr>
          <p:cNvPr id="29707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503488"/>
            <a:ext cx="22669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3032125"/>
            <a:ext cx="793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2"/>
          <p:cNvSpPr>
            <a:spLocks noGrp="1"/>
          </p:cNvSpPr>
          <p:nvPr>
            <p:ph type="title"/>
          </p:nvPr>
        </p:nvSpPr>
        <p:spPr bwMode="auto">
          <a:xfrm>
            <a:off x="2555875" y="6573838"/>
            <a:ext cx="5651500" cy="23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 sz="1000"/>
          </a:p>
        </p:txBody>
      </p:sp>
      <p:sp>
        <p:nvSpPr>
          <p:cNvPr id="30723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2568451" y="68262"/>
            <a:ext cx="3799285" cy="42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EXEMPLES DE STAGES DE FIN D’ANNEE</a:t>
            </a:r>
          </a:p>
          <a:p>
            <a:endParaRPr lang="fr-FR" alt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314450"/>
            <a:ext cx="5972175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35825" y="1314450"/>
            <a:ext cx="1549400" cy="914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>
                <a:solidFill>
                  <a:srgbClr val="7F7F7F"/>
                </a:solidFill>
                <a:ea typeface="MS Gothic" panose="020B0609070205080204" pitchFamily="49" charset="-128"/>
              </a:rPr>
              <a:t>Capteur de proximité avec rétro-éclairage</a:t>
            </a:r>
          </a:p>
        </p:txBody>
      </p:sp>
      <p:pic>
        <p:nvPicPr>
          <p:cNvPr id="30726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420938"/>
            <a:ext cx="2533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>
            <a:stCxn id="6" idx="1"/>
          </p:cNvCxnSpPr>
          <p:nvPr/>
        </p:nvCxnSpPr>
        <p:spPr>
          <a:xfrm flipH="1">
            <a:off x="5364163" y="1771650"/>
            <a:ext cx="1871662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29350" y="4797425"/>
            <a:ext cx="2555875" cy="922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>
                <a:solidFill>
                  <a:srgbClr val="7F7F7F"/>
                </a:solidFill>
              </a:rPr>
              <a:t>Carte de commande pour chaine de traction électrique innovante</a:t>
            </a:r>
          </a:p>
        </p:txBody>
      </p:sp>
      <p:pic>
        <p:nvPicPr>
          <p:cNvPr id="30729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734050"/>
            <a:ext cx="715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H="1" flipV="1">
            <a:off x="7235825" y="4076700"/>
            <a:ext cx="322263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643063" y="3757613"/>
            <a:ext cx="1344612" cy="750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1763" y="3908425"/>
            <a:ext cx="15113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>
                <a:solidFill>
                  <a:srgbClr val="7F7F7F"/>
                </a:solidFill>
                <a:ea typeface="MS Gothic" panose="020B0609070205080204" pitchFamily="49" charset="-128"/>
              </a:rPr>
              <a:t>Caméra pour conduite semi-automatique</a:t>
            </a:r>
            <a:endParaRPr lang="fr-FR" altLang="fr-FR" sz="1800">
              <a:solidFill>
                <a:srgbClr val="4F4D50"/>
              </a:solidFill>
            </a:endParaRPr>
          </a:p>
        </p:txBody>
      </p:sp>
      <p:pic>
        <p:nvPicPr>
          <p:cNvPr id="30733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219700"/>
            <a:ext cx="12525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3025" y="1608138"/>
            <a:ext cx="1512888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fr-FR">
                <a:solidFill>
                  <a:srgbClr val="7F7F7F"/>
                </a:solidFill>
                <a:ea typeface="MS Gothic" charset="0"/>
                <a:cs typeface="MS Gothic" charset="0"/>
              </a:rPr>
              <a:t>Processeurs de contrôle moteur </a:t>
            </a:r>
            <a:endParaRPr lang="fr-FR">
              <a:solidFill>
                <a:srgbClr val="4F4D5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33663"/>
            <a:ext cx="1073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3C5887F3-8CAD-46CF-ADE0-2C60FE1EC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206375"/>
            <a:ext cx="174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INNOVATION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7D297E-74BC-4C80-A223-16503CA1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5" y="6573838"/>
            <a:ext cx="5651500" cy="239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SECRETARIAT 4/5: STATISTIQUES 1ER EMPLOI 2015</a:t>
            </a:r>
          </a:p>
        </p:txBody>
      </p:sp>
      <p:sp>
        <p:nvSpPr>
          <p:cNvPr id="47108" name="Espace réservé du texte 5">
            <a:extLst>
              <a:ext uri="{FF2B5EF4-FFF2-40B4-BE49-F238E27FC236}">
                <a16:creationId xmlns:a16="http://schemas.microsoft.com/office/drawing/2014/main" id="{0479286E-977C-468A-B08D-B0D85025D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835150" y="122238"/>
            <a:ext cx="4608513" cy="93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ILS ONT EMBAUCHE NOS JEUNES INGENIEURS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63EA46D-1546-4BB4-A292-EE1AD81ED4FF}"/>
              </a:ext>
            </a:extLst>
          </p:cNvPr>
          <p:cNvSpPr txBox="1">
            <a:spLocks/>
          </p:cNvSpPr>
          <p:nvPr/>
        </p:nvSpPr>
        <p:spPr bwMode="auto">
          <a:xfrm>
            <a:off x="611188" y="1241425"/>
            <a:ext cx="18891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800"/>
              </a:spcBef>
              <a:buClr>
                <a:srgbClr val="4F4D50"/>
              </a:buClr>
              <a:buSzPct val="80000"/>
              <a:buFont typeface="Wingdings 3" panose="05040102010807070707" pitchFamily="18" charset="2"/>
              <a:buNone/>
            </a:pPr>
            <a:r>
              <a:rPr lang="en-GB" altLang="fr-FR" b="1" dirty="0" err="1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</a:rPr>
              <a:t>Recruteurs</a:t>
            </a:r>
            <a:r>
              <a:rPr lang="en-GB" altLang="fr-FR" b="1" dirty="0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</a:rPr>
              <a:t> </a:t>
            </a:r>
            <a:r>
              <a:rPr lang="en-GB" altLang="fr-FR" b="1" dirty="0" err="1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</a:rPr>
              <a:t>importants</a:t>
            </a:r>
            <a:endParaRPr lang="en-GB" altLang="fr-FR" dirty="0">
              <a:solidFill>
                <a:srgbClr val="000000"/>
              </a:solidFill>
              <a:latin typeface="Arial" panose="020B0604020202020204" pitchFamily="34" charset="0"/>
              <a:ea typeface="HelveticaNeueLT Com 67 MdCn"/>
              <a:cs typeface="HelveticaNeueLT Com 67 MdCn"/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2099C058-2F47-4E5F-BBD6-2E8E774D460B}"/>
              </a:ext>
            </a:extLst>
          </p:cNvPr>
          <p:cNvSpPr/>
          <p:nvPr/>
        </p:nvSpPr>
        <p:spPr>
          <a:xfrm rot="5400000">
            <a:off x="2343944" y="1454944"/>
            <a:ext cx="655638" cy="228600"/>
          </a:xfrm>
          <a:prstGeom prst="triangle">
            <a:avLst/>
          </a:prstGeom>
          <a:solidFill>
            <a:srgbClr val="FA291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7E550F7-6908-4893-B9C1-34A3D58FDAA8}"/>
              </a:ext>
            </a:extLst>
          </p:cNvPr>
          <p:cNvSpPr txBox="1">
            <a:spLocks/>
          </p:cNvSpPr>
          <p:nvPr/>
        </p:nvSpPr>
        <p:spPr bwMode="auto">
          <a:xfrm>
            <a:off x="611188" y="3462338"/>
            <a:ext cx="18954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800"/>
              </a:spcBef>
              <a:buClr>
                <a:srgbClr val="4F4D50"/>
              </a:buClr>
              <a:buSzPct val="80000"/>
              <a:buFont typeface="Wingdings 3" panose="05040102010807070707" pitchFamily="18" charset="2"/>
              <a:buNone/>
            </a:pPr>
            <a:r>
              <a:rPr lang="en-GB" altLang="fr-FR" sz="1600" b="1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</a:rPr>
              <a:t>Recruteurs significatifs</a:t>
            </a:r>
            <a:endParaRPr lang="en-GB" altLang="fr-FR" sz="1600">
              <a:solidFill>
                <a:srgbClr val="000000"/>
              </a:solidFill>
              <a:latin typeface="Arial" panose="020B0604020202020204" pitchFamily="34" charset="0"/>
              <a:ea typeface="HelveticaNeueLT Com 67 MdCn"/>
              <a:cs typeface="HelveticaNeueLT Com 67 MdCn"/>
            </a:endParaRPr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940BBA13-12BA-4CD6-9E3E-FB668DE22BF2}"/>
              </a:ext>
            </a:extLst>
          </p:cNvPr>
          <p:cNvSpPr/>
          <p:nvPr/>
        </p:nvSpPr>
        <p:spPr>
          <a:xfrm rot="5400000">
            <a:off x="2361406" y="3623469"/>
            <a:ext cx="655638" cy="228600"/>
          </a:xfrm>
          <a:prstGeom prst="triangle">
            <a:avLst/>
          </a:prstGeom>
          <a:solidFill>
            <a:srgbClr val="FA291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DEC64324-5C88-4732-A89D-1CB38A57568C}"/>
              </a:ext>
            </a:extLst>
          </p:cNvPr>
          <p:cNvSpPr txBox="1">
            <a:spLocks/>
          </p:cNvSpPr>
          <p:nvPr/>
        </p:nvSpPr>
        <p:spPr bwMode="auto">
          <a:xfrm>
            <a:off x="234950" y="5119688"/>
            <a:ext cx="23002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800"/>
              </a:spcBef>
              <a:buClr>
                <a:srgbClr val="4F4D50"/>
              </a:buClr>
              <a:buSzPct val="80000"/>
              <a:buFont typeface="Wingdings 3" panose="05040102010807070707" pitchFamily="18" charset="2"/>
              <a:buNone/>
            </a:pPr>
            <a:r>
              <a:rPr lang="en-GB" altLang="fr-FR" sz="1400" b="1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</a:rPr>
              <a:t>Recruteurs</a:t>
            </a:r>
            <a:endParaRPr lang="en-GB" altLang="fr-FR" sz="1400">
              <a:solidFill>
                <a:srgbClr val="000000"/>
              </a:solidFill>
              <a:latin typeface="Arial" panose="020B0604020202020204" pitchFamily="34" charset="0"/>
              <a:ea typeface="HelveticaNeueLT Com 67 MdCn"/>
              <a:cs typeface="HelveticaNeueLT Com 67 MdCn"/>
            </a:endParaRP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7C72B373-52F9-42E9-8BC3-7959F91E28C9}"/>
              </a:ext>
            </a:extLst>
          </p:cNvPr>
          <p:cNvSpPr/>
          <p:nvPr/>
        </p:nvSpPr>
        <p:spPr>
          <a:xfrm rot="5400000">
            <a:off x="2378869" y="5333207"/>
            <a:ext cx="655637" cy="228600"/>
          </a:xfrm>
          <a:prstGeom prst="triangle">
            <a:avLst/>
          </a:prstGeom>
          <a:solidFill>
            <a:srgbClr val="FA291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47115" name="Image 20">
            <a:extLst>
              <a:ext uri="{FF2B5EF4-FFF2-40B4-BE49-F238E27FC236}">
                <a16:creationId xmlns:a16="http://schemas.microsoft.com/office/drawing/2014/main" id="{66FF8383-5BDE-4914-9A30-49D443C76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2692400"/>
            <a:ext cx="1120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Image 25">
            <a:extLst>
              <a:ext uri="{FF2B5EF4-FFF2-40B4-BE49-F238E27FC236}">
                <a16:creationId xmlns:a16="http://schemas.microsoft.com/office/drawing/2014/main" id="{05705493-3B12-4F6C-B421-C1A2E3B1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88" y="1257300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Image 1028">
            <a:extLst>
              <a:ext uri="{FF2B5EF4-FFF2-40B4-BE49-F238E27FC236}">
                <a16:creationId xmlns:a16="http://schemas.microsoft.com/office/drawing/2014/main" id="{E84309D3-002F-492F-A7BF-9ED0285FD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25" y="1331913"/>
            <a:ext cx="1890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Image 1029">
            <a:extLst>
              <a:ext uri="{FF2B5EF4-FFF2-40B4-BE49-F238E27FC236}">
                <a16:creationId xmlns:a16="http://schemas.microsoft.com/office/drawing/2014/main" id="{11D588EF-FA86-4906-9326-0C0C34DAE1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0" y="5149850"/>
            <a:ext cx="830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E7C9EAB-DF40-49FE-9196-CA4C00DA6140}"/>
              </a:ext>
            </a:extLst>
          </p:cNvPr>
          <p:cNvSpPr txBox="1"/>
          <p:nvPr/>
        </p:nvSpPr>
        <p:spPr>
          <a:xfrm>
            <a:off x="163513" y="6113463"/>
            <a:ext cx="64563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Karine DUFLOS, secrétariat 4/5, enquête 1er emploi 2015, Juin 2016</a:t>
            </a:r>
          </a:p>
        </p:txBody>
      </p:sp>
      <p:pic>
        <p:nvPicPr>
          <p:cNvPr id="47120" name="Picture 33">
            <a:extLst>
              <a:ext uri="{FF2B5EF4-FFF2-40B4-BE49-F238E27FC236}">
                <a16:creationId xmlns:a16="http://schemas.microsoft.com/office/drawing/2014/main" id="{8599B771-4B8B-487E-8E27-BBAD2A9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75" y="1770063"/>
            <a:ext cx="155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4">
            <a:extLst>
              <a:ext uri="{FF2B5EF4-FFF2-40B4-BE49-F238E27FC236}">
                <a16:creationId xmlns:a16="http://schemas.microsoft.com/office/drawing/2014/main" id="{80F325B0-870C-4F4B-A7A2-641A4634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1314450"/>
            <a:ext cx="96996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5">
            <a:extLst>
              <a:ext uri="{FF2B5EF4-FFF2-40B4-BE49-F238E27FC236}">
                <a16:creationId xmlns:a16="http://schemas.microsoft.com/office/drawing/2014/main" id="{35762E6E-E71A-4163-98AD-29F5E4EB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488" y="1933575"/>
            <a:ext cx="2165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36">
            <a:extLst>
              <a:ext uri="{FF2B5EF4-FFF2-40B4-BE49-F238E27FC236}">
                <a16:creationId xmlns:a16="http://schemas.microsoft.com/office/drawing/2014/main" id="{2462EAFF-6AD2-43C9-9858-4E485ED6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963" y="2312988"/>
            <a:ext cx="14462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37">
            <a:extLst>
              <a:ext uri="{FF2B5EF4-FFF2-40B4-BE49-F238E27FC236}">
                <a16:creationId xmlns:a16="http://schemas.microsoft.com/office/drawing/2014/main" id="{BA85E0B8-AD22-45E6-A98F-022D6E02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913" y="2817813"/>
            <a:ext cx="1104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38">
            <a:extLst>
              <a:ext uri="{FF2B5EF4-FFF2-40B4-BE49-F238E27FC236}">
                <a16:creationId xmlns:a16="http://schemas.microsoft.com/office/drawing/2014/main" id="{E59C3D89-A1AC-4338-8615-0C2C5441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75" y="3409950"/>
            <a:ext cx="2152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39">
            <a:extLst>
              <a:ext uri="{FF2B5EF4-FFF2-40B4-BE49-F238E27FC236}">
                <a16:creationId xmlns:a16="http://schemas.microsoft.com/office/drawing/2014/main" id="{F6930497-2548-4A27-8F95-4373DA15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388" y="3546475"/>
            <a:ext cx="2438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0">
            <a:extLst>
              <a:ext uri="{FF2B5EF4-FFF2-40B4-BE49-F238E27FC236}">
                <a16:creationId xmlns:a16="http://schemas.microsoft.com/office/drawing/2014/main" id="{591275A5-E8A4-4DA6-9300-1BBDC733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488" y="4216400"/>
            <a:ext cx="1276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1">
            <a:extLst>
              <a:ext uri="{FF2B5EF4-FFF2-40B4-BE49-F238E27FC236}">
                <a16:creationId xmlns:a16="http://schemas.microsoft.com/office/drawing/2014/main" id="{231978CD-2055-4178-A9A4-C6B91EE2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88" y="4797425"/>
            <a:ext cx="12287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42">
            <a:extLst>
              <a:ext uri="{FF2B5EF4-FFF2-40B4-BE49-F238E27FC236}">
                <a16:creationId xmlns:a16="http://schemas.microsoft.com/office/drawing/2014/main" id="{357CB192-DFBF-435A-AEBA-DEB12D3D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25" y="4848225"/>
            <a:ext cx="20764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43">
            <a:extLst>
              <a:ext uri="{FF2B5EF4-FFF2-40B4-BE49-F238E27FC236}">
                <a16:creationId xmlns:a16="http://schemas.microsoft.com/office/drawing/2014/main" id="{DC563F75-F144-46CA-90E9-07014817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38" y="5541963"/>
            <a:ext cx="12541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1" name="Picture 44">
            <a:extLst>
              <a:ext uri="{FF2B5EF4-FFF2-40B4-BE49-F238E27FC236}">
                <a16:creationId xmlns:a16="http://schemas.microsoft.com/office/drawing/2014/main" id="{00FD682B-B20F-4FAA-B56C-5C1275AF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013" y="570865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4" grpId="0" build="p"/>
      <p:bldP spid="15" grpId="0" animBg="1"/>
      <p:bldP spid="16" grpId="0" build="p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BD0F37-F163-4640-95B3-4415C27B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33" y="1333549"/>
            <a:ext cx="2034127" cy="4687739"/>
          </a:xfrm>
        </p:spPr>
        <p:txBody>
          <a:bodyPr/>
          <a:lstStyle/>
          <a:p>
            <a:r>
              <a:rPr lang="fr-FR" dirty="0"/>
              <a:t>Site du GEI</a:t>
            </a:r>
          </a:p>
          <a:p>
            <a:r>
              <a:rPr lang="fr-FR" dirty="0"/>
              <a:t>Formation &gt; Spécialité Automatique-Electronique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A5CC9D5-CF09-40A9-A63F-530D767E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DD1D7F-4110-4A1B-AB9E-F844512A3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PLUS D’INFORMATION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A149A8-538B-4097-8789-37552C3EC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379014"/>
            <a:ext cx="6588224" cy="4596808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22D3911-8E49-45F8-9BFF-117E23BD0944}"/>
              </a:ext>
            </a:extLst>
          </p:cNvPr>
          <p:cNvSpPr txBox="1">
            <a:spLocks/>
          </p:cNvSpPr>
          <p:nvPr/>
        </p:nvSpPr>
        <p:spPr bwMode="auto">
          <a:xfrm>
            <a:off x="3627437" y="777343"/>
            <a:ext cx="382488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800"/>
              </a:spcBef>
              <a:buClr>
                <a:srgbClr val="4F4D50"/>
              </a:buClr>
              <a:buSzPct val="80000"/>
              <a:buFont typeface="Wingdings 3" panose="05040102010807070707" pitchFamily="18" charset="2"/>
              <a:buNone/>
            </a:pPr>
            <a:r>
              <a:rPr lang="en-GB" altLang="fr-FR" b="1" dirty="0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  <a:hlinkClick r:id="rId3"/>
              </a:rPr>
              <a:t>http://gei.insa-toulouse.fr</a:t>
            </a:r>
            <a:r>
              <a:rPr lang="en-GB" altLang="fr-FR" b="1" dirty="0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</a:rPr>
              <a:t> </a:t>
            </a:r>
            <a:endParaRPr lang="en-GB" altLang="fr-FR" dirty="0">
              <a:solidFill>
                <a:srgbClr val="000000"/>
              </a:solidFill>
              <a:latin typeface="Arial" panose="020B0604020202020204" pitchFamily="34" charset="0"/>
              <a:ea typeface="HelveticaNeueLT Com 67 MdCn"/>
              <a:cs typeface="HelveticaNeueLT Com 67 MdCn"/>
            </a:endParaRPr>
          </a:p>
        </p:txBody>
      </p:sp>
    </p:spTree>
    <p:extLst>
      <p:ext uri="{BB962C8B-B14F-4D97-AF65-F5344CB8AC3E}">
        <p14:creationId xmlns:p14="http://schemas.microsoft.com/office/powerpoint/2010/main" val="1623427791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BD0F37-F163-4640-95B3-4415C27B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33" y="1333549"/>
            <a:ext cx="2034127" cy="468773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Plaquette Spécialité Automatique-Electronique</a:t>
            </a:r>
          </a:p>
          <a:p>
            <a:pPr lvl="1"/>
            <a:r>
              <a:rPr lang="fr-FR" dirty="0"/>
              <a:t>Système Embarqués</a:t>
            </a:r>
          </a:p>
          <a:p>
            <a:pPr lvl="1"/>
            <a:r>
              <a:rPr lang="fr-FR" dirty="0"/>
              <a:t>Objets connectés </a:t>
            </a:r>
          </a:p>
          <a:p>
            <a:pPr lvl="1"/>
            <a:r>
              <a:rPr lang="fr-FR" dirty="0"/>
              <a:t>Energie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A5CC9D5-CF09-40A9-A63F-530D767E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DD1D7F-4110-4A1B-AB9E-F844512A3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PLUS D’INFORMATION</a:t>
            </a:r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22D3911-8E49-45F8-9BFF-117E23BD0944}"/>
              </a:ext>
            </a:extLst>
          </p:cNvPr>
          <p:cNvSpPr txBox="1">
            <a:spLocks/>
          </p:cNvSpPr>
          <p:nvPr/>
        </p:nvSpPr>
        <p:spPr bwMode="auto">
          <a:xfrm>
            <a:off x="3235622" y="896184"/>
            <a:ext cx="537254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800"/>
              </a:spcBef>
              <a:buClr>
                <a:srgbClr val="4F4D50"/>
              </a:buClr>
              <a:buSzPct val="80000"/>
              <a:buFont typeface="Wingdings 3" panose="05040102010807070707" pitchFamily="18" charset="2"/>
              <a:buNone/>
            </a:pPr>
            <a:r>
              <a:rPr lang="en-GB" altLang="fr-FR" sz="1600" b="1" dirty="0">
                <a:solidFill>
                  <a:srgbClr val="004D70"/>
                </a:solidFill>
                <a:latin typeface="Arial" panose="020B0604020202020204" pitchFamily="34" charset="0"/>
                <a:ea typeface="HelveticaNeueLT Com 67 MdCn"/>
                <a:cs typeface="HelveticaNeueLT Com 67 MdCn"/>
              </a:rPr>
              <a:t>https://fr.calameo.com/read/001057683d433edb38d82</a:t>
            </a:r>
            <a:endParaRPr lang="en-GB" altLang="fr-FR" sz="1600" dirty="0">
              <a:solidFill>
                <a:srgbClr val="000000"/>
              </a:solidFill>
              <a:latin typeface="Arial" panose="020B0604020202020204" pitchFamily="34" charset="0"/>
              <a:ea typeface="HelveticaNeueLT Com 67 MdCn"/>
              <a:cs typeface="HelveticaNeueLT Com 67 MdCn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6D279D-F10C-4B81-9958-6CADB53B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636067"/>
            <a:ext cx="6156176" cy="43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65579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99E327-1049-4357-8D3E-C18FD2D5F6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9658" y="4365104"/>
            <a:ext cx="5725070" cy="12962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204837243"/>
      </p:ext>
    </p:extLst>
  </p:cSld>
  <p:clrMapOvr>
    <a:masterClrMapping/>
  </p:clrMapOvr>
  <p:transition spd="slow"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D037FC6-DD56-4689-B41C-C43DF0C23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cursus Ingénieur Automatique-Electronique</a:t>
            </a:r>
          </a:p>
          <a:p>
            <a:r>
              <a:rPr lang="fr-FR" dirty="0"/>
              <a:t>Systèmes Embarqués</a:t>
            </a:r>
          </a:p>
          <a:p>
            <a:r>
              <a:rPr lang="fr-FR" dirty="0"/>
              <a:t>Ingénierie Systèmes</a:t>
            </a:r>
          </a:p>
          <a:p>
            <a:r>
              <a:rPr lang="fr-FR" dirty="0"/>
              <a:t>Exemples de stages de fin d’année</a:t>
            </a:r>
          </a:p>
          <a:p>
            <a:r>
              <a:rPr lang="fr-FR" dirty="0"/>
              <a:t>Ils ont embauché nos jeunes ingénieurs</a:t>
            </a:r>
          </a:p>
          <a:p>
            <a:r>
              <a:rPr lang="fr-FR" dirty="0"/>
              <a:t>Plus d’information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30A57D-2E04-4210-B392-B773A446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10E43B-D61E-4119-BFA7-E78DDD678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4006022109"/>
      </p:ext>
    </p:extLst>
  </p:cSld>
  <p:clrMapOvr>
    <a:masterClrMapping/>
  </p:clrMapOvr>
  <p:transition spd="slow"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D8418EA-F4B1-40A0-A56B-9A8AEDE2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586621-8893-4764-8DFD-D649EB4E5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CURSUS INGÉNIEUR AUTOMATIQUE ELECTRONIQUE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B06A2-980A-4266-BCE2-D0656F1DA094}"/>
              </a:ext>
            </a:extLst>
          </p:cNvPr>
          <p:cNvSpPr/>
          <p:nvPr/>
        </p:nvSpPr>
        <p:spPr>
          <a:xfrm>
            <a:off x="4022748" y="6151991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i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C2D7D-4A5C-4783-8428-25F1620F1D82}"/>
              </a:ext>
            </a:extLst>
          </p:cNvPr>
          <p:cNvSpPr/>
          <p:nvPr/>
        </p:nvSpPr>
        <p:spPr>
          <a:xfrm>
            <a:off x="3203848" y="3102837"/>
            <a:ext cx="827289" cy="12890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662E61-3FD9-4211-8D3F-D327CE08E675}"/>
              </a:ext>
            </a:extLst>
          </p:cNvPr>
          <p:cNvSpPr/>
          <p:nvPr/>
        </p:nvSpPr>
        <p:spPr>
          <a:xfrm>
            <a:off x="4129923" y="3166479"/>
            <a:ext cx="4400447" cy="1225365"/>
          </a:xfrm>
          <a:prstGeom prst="rect">
            <a:avLst/>
          </a:prstGeom>
          <a:solidFill>
            <a:srgbClr val="0033CC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595DA-CD24-452C-9A1F-1F7554C2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916" y="1423448"/>
            <a:ext cx="489047" cy="13554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noProof="1">
                <a:ea typeface="MS PGothic" pitchFamily="34" charset="-128"/>
              </a:rPr>
              <a:t>PTP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100" noProof="1">
                <a:ea typeface="MS PGothic" pitchFamily="34" charset="-128"/>
              </a:rPr>
              <a:t>Energie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fr-FR" sz="1200" noProof="1">
              <a:ea typeface="MS PGothic" pitchFamily="34" charset="-128"/>
            </a:endParaRP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A3373380-E98F-42DD-A7EA-08E7A822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231" y="3246157"/>
            <a:ext cx="986809" cy="103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  <a:r>
              <a:rPr lang="fr-FR" sz="1200" b="1" baseline="30000" dirty="0">
                <a:solidFill>
                  <a:schemeClr val="bg1"/>
                </a:solidFill>
              </a:rPr>
              <a:t>ème</a:t>
            </a:r>
            <a:r>
              <a:rPr lang="fr-FR" sz="1200" b="1" dirty="0">
                <a:solidFill>
                  <a:schemeClr val="bg1"/>
                </a:solidFill>
              </a:rPr>
              <a:t> année Ingénierie des Systèmes</a:t>
            </a:r>
          </a:p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fr-FR" sz="1200" b="1" dirty="0">
                <a:solidFill>
                  <a:schemeClr val="bg1"/>
                </a:solidFill>
              </a:rPr>
              <a:t>(4AE-IS)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81816001-C025-4859-9F63-C4D776E2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271" y="3495789"/>
            <a:ext cx="3464653" cy="8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chemeClr val="bg1"/>
                </a:solidFill>
                <a:ea typeface="MS PGothic" pitchFamily="34" charset="-128"/>
              </a:rPr>
              <a:t>4</a:t>
            </a:r>
            <a:r>
              <a:rPr lang="fr-FR" sz="1400" b="1" baseline="30000" dirty="0">
                <a:solidFill>
                  <a:schemeClr val="bg1"/>
                </a:solidFill>
                <a:ea typeface="MS PGothic" pitchFamily="34" charset="-128"/>
              </a:rPr>
              <a:t>ème</a:t>
            </a:r>
            <a:r>
              <a:rPr lang="fr-FR" sz="1400" b="1" dirty="0">
                <a:solidFill>
                  <a:schemeClr val="bg1"/>
                </a:solidFill>
                <a:ea typeface="MS PGothic" pitchFamily="34" charset="-128"/>
              </a:rPr>
              <a:t> année Automatique Electronique  Systèmes Embarqués</a:t>
            </a:r>
          </a:p>
          <a:p>
            <a:pPr algn="ctr" eaLnBrk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chemeClr val="bg1"/>
                </a:solidFill>
                <a:ea typeface="MS PGothic" pitchFamily="34" charset="-128"/>
              </a:rPr>
              <a:t>(4AE-SE)</a:t>
            </a:r>
            <a:endParaRPr lang="fr-FR" sz="14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F4A6C-8A48-4E5C-9252-5B8450BE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836" y="1935053"/>
            <a:ext cx="1050910" cy="833788"/>
          </a:xfrm>
          <a:prstGeom prst="rect">
            <a:avLst/>
          </a:prstGeom>
          <a:solidFill>
            <a:srgbClr val="E5005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fr-FR" sz="1100" noProof="1"/>
              <a:t>Systèmes Informatiques Embarqués Critiques</a:t>
            </a:r>
          </a:p>
          <a:p>
            <a:pPr algn="ctr" eaLnBrk="0" hangingPunct="0"/>
            <a:r>
              <a:rPr lang="fr-FR" sz="1100" noProof="1"/>
              <a:t>5SIEC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C333A-E2B5-43B8-B6A8-329D492D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504" y="1405959"/>
            <a:ext cx="781744" cy="1371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fr-FR" sz="1100" noProof="1">
                <a:solidFill>
                  <a:schemeClr val="tx1"/>
                </a:solidFill>
              </a:rPr>
              <a:t>Embedded Smart Power Systems</a:t>
            </a:r>
          </a:p>
          <a:p>
            <a:pPr algn="ctr" eaLnBrk="0" hangingPunct="0"/>
            <a:r>
              <a:rPr lang="fr-FR" sz="1100" noProof="1">
                <a:solidFill>
                  <a:schemeClr val="tx1"/>
                </a:solidFill>
              </a:rPr>
              <a:t>5ESPE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2D0C1-DFB2-413A-822A-93D54369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789" y="1403972"/>
            <a:ext cx="826348" cy="134970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noProof="1">
                <a:solidFill>
                  <a:schemeClr val="bg1"/>
                </a:solidFill>
              </a:rPr>
              <a:t>5</a:t>
            </a:r>
            <a:r>
              <a:rPr lang="fr-FR" sz="1200" b="1" baseline="30000" noProof="1">
                <a:solidFill>
                  <a:schemeClr val="bg1"/>
                </a:solidFill>
              </a:rPr>
              <a:t>ème</a:t>
            </a:r>
            <a:r>
              <a:rPr lang="fr-FR" sz="1200" b="1" noProof="1">
                <a:solidFill>
                  <a:schemeClr val="bg1"/>
                </a:solidFill>
              </a:rPr>
              <a:t> année Ingénierie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noProof="1">
                <a:solidFill>
                  <a:schemeClr val="bg1"/>
                </a:solidFill>
              </a:rPr>
              <a:t> des Systèmes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4A9781-B613-4BFE-9AC2-5FAC149D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006" y="5131773"/>
            <a:ext cx="5326523" cy="631049"/>
          </a:xfrm>
          <a:prstGeom prst="rect">
            <a:avLst/>
          </a:prstGeom>
          <a:solidFill>
            <a:srgbClr val="0066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400" dirty="0">
                <a:ea typeface="MS PGothic" pitchFamily="34" charset="-128"/>
              </a:rPr>
              <a:t>2</a:t>
            </a:r>
            <a:r>
              <a:rPr lang="fr-FR" sz="1400" baseline="30000" dirty="0">
                <a:ea typeface="MS PGothic" pitchFamily="34" charset="-128"/>
              </a:rPr>
              <a:t>e</a:t>
            </a:r>
            <a:r>
              <a:rPr lang="fr-FR" sz="1400" dirty="0">
                <a:ea typeface="MS PGothic" pitchFamily="34" charset="-128"/>
              </a:rPr>
              <a:t> année: Pré-orientation 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FR" sz="1200" kern="0" dirty="0">
                <a:solidFill>
                  <a:sysClr val="window" lastClr="FFFFFF"/>
                </a:solidFill>
                <a:ea typeface="MS PGothic" pitchFamily="34" charset="-128"/>
              </a:rPr>
              <a:t>Ingénierie des Matériaux, composants et systèmes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FR" sz="1200" kern="0" dirty="0">
                <a:solidFill>
                  <a:sysClr val="window" lastClr="FFFFFF"/>
                </a:solidFill>
                <a:ea typeface="MS PGothic" pitchFamily="34" charset="-128"/>
              </a:rPr>
              <a:t>(2 IMACS)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35CDF8-431E-40AA-978E-C06D023C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006" y="5798556"/>
            <a:ext cx="5333364" cy="50039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400" dirty="0">
                <a:ea typeface="MS PGothic" pitchFamily="34" charset="-128"/>
              </a:rPr>
              <a:t>1</a:t>
            </a:r>
            <a:r>
              <a:rPr lang="fr-FR" sz="1400" baseline="30000" dirty="0">
                <a:ea typeface="MS PGothic" pitchFamily="34" charset="-128"/>
              </a:rPr>
              <a:t>ère</a:t>
            </a:r>
            <a:r>
              <a:rPr lang="fr-FR" sz="1400" dirty="0">
                <a:ea typeface="MS PGothic" pitchFamily="34" charset="-128"/>
              </a:rPr>
              <a:t> année de tronc commun</a:t>
            </a:r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3E760510-0AB3-4B5A-B4C2-CABAC37A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794" y="5930790"/>
            <a:ext cx="404236" cy="22992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chemeClr val="bg1"/>
                </a:solidFill>
                <a:ea typeface="MS PGothic" pitchFamily="34" charset="-128"/>
              </a:rPr>
              <a:t>1</a:t>
            </a:r>
            <a:endParaRPr lang="fr-FR" sz="1200" b="1" baseline="300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F1133B80-210A-4315-833C-EDC338711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794" y="5317851"/>
            <a:ext cx="404236" cy="22992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chemeClr val="bg1"/>
                </a:solidFill>
                <a:ea typeface="MS PGothic" pitchFamily="34" charset="-128"/>
              </a:rPr>
              <a:t>2</a:t>
            </a:r>
            <a:endParaRPr lang="fr-FR" sz="1200" b="1" baseline="300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9" name="Text Box 48">
            <a:extLst>
              <a:ext uri="{FF2B5EF4-FFF2-40B4-BE49-F238E27FC236}">
                <a16:creationId xmlns:a16="http://schemas.microsoft.com/office/drawing/2014/main" id="{FEE568D1-307F-4E60-8C61-86FAB9EB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794" y="4669043"/>
            <a:ext cx="404236" cy="22992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chemeClr val="bg1"/>
                </a:solidFill>
                <a:ea typeface="MS PGothic" pitchFamily="34" charset="-128"/>
              </a:rPr>
              <a:t>3</a:t>
            </a:r>
            <a:endParaRPr lang="fr-FR" sz="1200" b="1" baseline="300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F7E1B5DA-2000-4B1E-98C4-EADBD4B6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794" y="3711496"/>
            <a:ext cx="404236" cy="22992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chemeClr val="bg1"/>
                </a:solidFill>
                <a:ea typeface="MS PGothic" pitchFamily="34" charset="-128"/>
              </a:rPr>
              <a:t>4</a:t>
            </a:r>
            <a:endParaRPr lang="fr-FR" sz="1200" b="1" baseline="300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1" name="Text Box 48">
            <a:extLst>
              <a:ext uri="{FF2B5EF4-FFF2-40B4-BE49-F238E27FC236}">
                <a16:creationId xmlns:a16="http://schemas.microsoft.com/office/drawing/2014/main" id="{1C893183-FCE5-42A0-8668-C2C5F0B0F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794" y="1546967"/>
            <a:ext cx="404236" cy="22992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noProof="1">
                <a:solidFill>
                  <a:schemeClr val="bg1"/>
                </a:solidFill>
                <a:ea typeface="MS PGothic" pitchFamily="34" charset="-128"/>
              </a:rPr>
              <a:t>5</a:t>
            </a:r>
            <a:endParaRPr lang="fr-FR" sz="1200" b="1" baseline="30000" noProof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2" name="ZoneTexte 90">
            <a:extLst>
              <a:ext uri="{FF2B5EF4-FFF2-40B4-BE49-F238E27FC236}">
                <a16:creationId xmlns:a16="http://schemas.microsoft.com/office/drawing/2014/main" id="{F4B422CD-B9BC-466D-9FFF-91396FC12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902" y="710997"/>
            <a:ext cx="792704" cy="25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noProof="1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Année</a:t>
            </a:r>
          </a:p>
        </p:txBody>
      </p:sp>
      <p:sp>
        <p:nvSpPr>
          <p:cNvPr id="23" name="ZoneTexte 54">
            <a:extLst>
              <a:ext uri="{FF2B5EF4-FFF2-40B4-BE49-F238E27FC236}">
                <a16:creationId xmlns:a16="http://schemas.microsoft.com/office/drawing/2014/main" id="{B84F6BD9-7C95-4DDF-8456-BBFAE543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2852936"/>
            <a:ext cx="5326523" cy="255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82945" tIns="41473" rIns="82945" bIns="41473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chemeClr val="bg1"/>
                </a:solidFill>
                <a:ea typeface="MS PGothic" pitchFamily="34" charset="-128"/>
              </a:rPr>
              <a:t>Stage été</a:t>
            </a:r>
            <a:endParaRPr lang="fr-CH" sz="12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4" name="ZoneTexte 59">
            <a:extLst>
              <a:ext uri="{FF2B5EF4-FFF2-40B4-BE49-F238E27FC236}">
                <a16:creationId xmlns:a16="http://schemas.microsoft.com/office/drawing/2014/main" id="{E51E37DA-E927-45BE-B8F2-256C1A96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006" y="749525"/>
            <a:ext cx="5334983" cy="5988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82945" tIns="41473" rIns="82945" bIns="41473">
            <a:spAutoFit/>
          </a:bodyPr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noProof="1">
                <a:solidFill>
                  <a:schemeClr val="bg1"/>
                </a:solidFill>
                <a:ea typeface="MS PGothic" pitchFamily="34" charset="-128"/>
              </a:rPr>
              <a:t>Stage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noProof="1">
                <a:solidFill>
                  <a:schemeClr val="bg1"/>
                </a:solidFill>
                <a:ea typeface="MS PGothic" pitchFamily="34" charset="-128"/>
              </a:rPr>
              <a:t>de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noProof="1">
                <a:solidFill>
                  <a:schemeClr val="bg1"/>
                </a:solidFill>
                <a:ea typeface="MS PGothic" pitchFamily="34" charset="-128"/>
              </a:rPr>
              <a:t>Fin d’études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0440CD-0B15-4EF2-A602-6D75074C1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375" y="1414171"/>
            <a:ext cx="547995" cy="13546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noProof="1">
                <a:ea typeface="MS PGothic" pitchFamily="34" charset="-128"/>
              </a:rPr>
              <a:t>PTP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noProof="1">
                <a:ea typeface="MS PGothic" pitchFamily="34" charset="-128"/>
              </a:rPr>
              <a:t>Risk Eng.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fr-FR" sz="1200" noProof="1">
              <a:ea typeface="MS PGothic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394056-85C4-4AC9-9355-DB1CEB34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84" y="1419229"/>
            <a:ext cx="781744" cy="13571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100" noProof="1"/>
              <a:t>PTP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100" noProof="1"/>
              <a:t>Innovative Smart Systems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100" noProof="1"/>
              <a:t>5ISS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BCBD13-ECD8-4586-8A60-B255CE7C2ED2}"/>
              </a:ext>
            </a:extLst>
          </p:cNvPr>
          <p:cNvSpPr/>
          <p:nvPr/>
        </p:nvSpPr>
        <p:spPr>
          <a:xfrm>
            <a:off x="441604" y="1776892"/>
            <a:ext cx="2650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1600" i="1" kern="0" dirty="0">
                <a:ea typeface="MS PGothic" pitchFamily="34" charset="-128"/>
              </a:rPr>
              <a:t>CAS: Commande Avancée et Supervision </a:t>
            </a:r>
          </a:p>
          <a:p>
            <a:pPr eaLnBrk="0" hangingPunct="0"/>
            <a:r>
              <a:rPr lang="fr-FR" sz="1600" i="1" kern="0" dirty="0">
                <a:ea typeface="MS PGothic" pitchFamily="34" charset="-128"/>
              </a:rPr>
              <a:t>RDS : Robotique de Service</a:t>
            </a:r>
          </a:p>
          <a:p>
            <a:pPr eaLnBrk="0" hangingPunct="0"/>
            <a:r>
              <a:rPr lang="fr-FR" sz="1600" i="1" kern="0" dirty="0">
                <a:ea typeface="MS PGothic" pitchFamily="34" charset="-128"/>
              </a:rPr>
              <a:t>TLS SEC : Toulouse Sécurité</a:t>
            </a:r>
          </a:p>
          <a:p>
            <a:pPr eaLnBrk="0" hangingPunct="0"/>
            <a:r>
              <a:rPr lang="fr-FR" sz="1600" i="1" kern="0" dirty="0">
                <a:ea typeface="MS PGothic" pitchFamily="34" charset="-128"/>
              </a:rPr>
              <a:t>PTP : Parcours Transverse Multidisciplinaire</a:t>
            </a:r>
          </a:p>
          <a:p>
            <a:pPr eaLnBrk="0" hangingPunct="0"/>
            <a:endParaRPr lang="fr-FR" sz="1600" i="1" kern="0" dirty="0">
              <a:ea typeface="MS PGothic" pitchFamily="34" charset="-128"/>
            </a:endParaRPr>
          </a:p>
          <a:p>
            <a:pPr eaLnBrk="0" hangingPunct="0"/>
            <a:r>
              <a:rPr lang="fr-FR" sz="1600" i="1" kern="0" dirty="0">
                <a:ea typeface="MS PGothic" pitchFamily="34" charset="-128"/>
              </a:rPr>
              <a:t>Le parcours Ingénieur Système, en commun avec le Génie Mécanique, est sur 3 semestres</a:t>
            </a:r>
          </a:p>
          <a:p>
            <a:pPr eaLnBrk="0" hangingPunct="0"/>
            <a:endParaRPr lang="fr-FR" sz="1600" i="1" kern="0" dirty="0">
              <a:ea typeface="MS PGothic" pitchFamily="34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123636-743C-4DC2-89CD-F36C3A32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966" y="1418277"/>
            <a:ext cx="535792" cy="486182"/>
          </a:xfrm>
          <a:prstGeom prst="rect">
            <a:avLst/>
          </a:prstGeom>
          <a:solidFill>
            <a:srgbClr val="E5005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fr-FR" sz="1100" noProof="1"/>
              <a:t>CAS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E2F97C-8EF8-424E-A129-837529A6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644" y="1416999"/>
            <a:ext cx="495397" cy="486182"/>
          </a:xfrm>
          <a:prstGeom prst="rect">
            <a:avLst/>
          </a:prstGeom>
          <a:solidFill>
            <a:srgbClr val="E5005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fr-FR" sz="1100" noProof="1"/>
              <a:t>RDS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AB74E-CC66-4BBB-928C-8890CCA3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393" y="1397393"/>
            <a:ext cx="630527" cy="13710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fr-FR" sz="1100" noProof="1"/>
              <a:t>5 TLS</a:t>
            </a:r>
            <a:br>
              <a:rPr lang="fr-FR" sz="1100" noProof="1"/>
            </a:br>
            <a:r>
              <a:rPr lang="fr-FR" sz="1100" noProof="1"/>
              <a:t>SEC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9186EE-D489-41AA-BCA4-433F8AAA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005" y="4476541"/>
            <a:ext cx="5326523" cy="623360"/>
          </a:xfrm>
          <a:prstGeom prst="rect">
            <a:avLst/>
          </a:prstGeom>
          <a:solidFill>
            <a:srgbClr val="3333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2945" tIns="41473" rIns="82945" bIns="41473" anchor="ctr"/>
          <a:lstStyle>
            <a:defPPr>
              <a:defRPr lang="fr-FR"/>
            </a:defPPr>
            <a:lvl1pPr marL="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889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779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669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5587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9448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93380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92276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91173" algn="l" defTabSz="9977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400" dirty="0">
                <a:ea typeface="MS PGothic" pitchFamily="34" charset="-128"/>
              </a:rPr>
              <a:t>3</a:t>
            </a:r>
            <a:r>
              <a:rPr lang="fr-FR" sz="1400" baseline="30000" dirty="0">
                <a:ea typeface="MS PGothic" pitchFamily="34" charset="-128"/>
              </a:rPr>
              <a:t>e</a:t>
            </a:r>
            <a:r>
              <a:rPr lang="fr-FR" sz="1400" dirty="0">
                <a:ea typeface="MS PGothic" pitchFamily="34" charset="-128"/>
              </a:rPr>
              <a:t> année: Pré-orientation 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FR" sz="1200" kern="0" dirty="0">
                <a:solidFill>
                  <a:sysClr val="window" lastClr="FFFFFF"/>
                </a:solidFill>
                <a:ea typeface="MS PGothic" pitchFamily="34" charset="-128"/>
              </a:rPr>
              <a:t>Ingénierie des Matériaux, composants et systèmes</a:t>
            </a: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FR" sz="1200" kern="0" dirty="0">
                <a:solidFill>
                  <a:sysClr val="window" lastClr="FFFFFF"/>
                </a:solidFill>
                <a:ea typeface="MS PGothic" pitchFamily="34" charset="-128"/>
              </a:rPr>
              <a:t>(3 IMACS)</a:t>
            </a:r>
          </a:p>
        </p:txBody>
      </p:sp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DD037013-E7B7-41AE-98B1-A872CE7006DC}"/>
              </a:ext>
            </a:extLst>
          </p:cNvPr>
          <p:cNvSpPr/>
          <p:nvPr/>
        </p:nvSpPr>
        <p:spPr>
          <a:xfrm rot="5400000">
            <a:off x="2412488" y="4568065"/>
            <a:ext cx="504056" cy="623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FF10176-DCF4-4251-9F91-2AE0A35ECFD5}"/>
              </a:ext>
            </a:extLst>
          </p:cNvPr>
          <p:cNvSpPr txBox="1"/>
          <p:nvPr/>
        </p:nvSpPr>
        <p:spPr>
          <a:xfrm>
            <a:off x="441604" y="4670353"/>
            <a:ext cx="161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kern="0" dirty="0">
                <a:solidFill>
                  <a:srgbClr val="FF0000"/>
                </a:solidFill>
                <a:ea typeface="MS PGothic" pitchFamily="34" charset="-128"/>
              </a:rPr>
              <a:t>Vous êtes ici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24562"/>
      </p:ext>
    </p:extLst>
  </p:cSld>
  <p:clrMapOvr>
    <a:masterClrMapping/>
  </p:clrMapOvr>
  <p:transition spd="slow" advClick="0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437063"/>
            <a:ext cx="23796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01713"/>
            <a:ext cx="2379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59063"/>
            <a:ext cx="237966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itre 1"/>
          <p:cNvSpPr>
            <a:spLocks noGrp="1"/>
          </p:cNvSpPr>
          <p:nvPr>
            <p:ph type="title"/>
          </p:nvPr>
        </p:nvSpPr>
        <p:spPr bwMode="auto">
          <a:xfrm>
            <a:off x="2555875" y="6573838"/>
            <a:ext cx="5651500" cy="23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 sz="1000"/>
          </a:p>
        </p:txBody>
      </p:sp>
      <p:sp>
        <p:nvSpPr>
          <p:cNvPr id="28678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69850" y="985838"/>
            <a:ext cx="6662738" cy="523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1800" dirty="0">
                <a:solidFill>
                  <a:srgbClr val="7F7F7F"/>
                </a:solidFill>
              </a:rPr>
              <a:t>Ingénieurs capables de concevoir et développer des systèmes technologiques complexes et hétérogènes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200" dirty="0">
                <a:solidFill>
                  <a:srgbClr val="186772"/>
                </a:solidFill>
              </a:rPr>
              <a:t>2 orientations distinctes: </a:t>
            </a:r>
          </a:p>
          <a:p>
            <a:pPr lvl="1"/>
            <a:r>
              <a:rPr lang="fr-FR" altLang="fr-FR" sz="2000" dirty="0">
                <a:solidFill>
                  <a:srgbClr val="FF0000"/>
                </a:solidFill>
              </a:rPr>
              <a:t>Systèmes Embarqués: </a:t>
            </a:r>
            <a:r>
              <a:rPr lang="fr-FR" altLang="fr-FR" sz="2000" dirty="0">
                <a:solidFill>
                  <a:srgbClr val="7F7F7F"/>
                </a:solidFill>
              </a:rPr>
              <a:t>des contraintes spécifiques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7F7F7F"/>
                </a:solidFill>
              </a:rPr>
              <a:t>autonomie,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7F7F7F"/>
                </a:solidFill>
              </a:rPr>
              <a:t>performances,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7F7F7F"/>
                </a:solidFill>
              </a:rPr>
              <a:t>sûreté de fonctionnement</a:t>
            </a:r>
            <a:endParaRPr lang="fr-FR" altLang="fr-FR" sz="1600" dirty="0">
              <a:solidFill>
                <a:srgbClr val="7F7F7F"/>
              </a:solidFill>
            </a:endParaRPr>
          </a:p>
          <a:p>
            <a:pPr lvl="1"/>
            <a:r>
              <a:rPr lang="fr-FR" altLang="fr-FR" sz="2200" dirty="0">
                <a:solidFill>
                  <a:srgbClr val="FF0000"/>
                </a:solidFill>
              </a:rPr>
              <a:t>Ingénierie Systèmes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rgbClr val="7F7F7F"/>
                </a:solidFill>
              </a:rPr>
              <a:t>cycle de vie complet de ces systèmes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rgbClr val="7F7F7F"/>
                </a:solidFill>
              </a:rPr>
              <a:t>Spécification jusqu’au recyclage</a:t>
            </a:r>
          </a:p>
          <a:p>
            <a:pPr lvl="1"/>
            <a:endParaRPr lang="fr-FR" altLang="fr-FR" sz="1600" dirty="0">
              <a:solidFill>
                <a:srgbClr val="7F7F7F"/>
              </a:solidFill>
            </a:endParaRPr>
          </a:p>
          <a:p>
            <a:pPr lvl="1"/>
            <a:endParaRPr lang="fr-FR" altLang="fr-FR" sz="1600" dirty="0">
              <a:solidFill>
                <a:srgbClr val="7F7F7F"/>
              </a:solidFill>
            </a:endParaRPr>
          </a:p>
          <a:p>
            <a:pPr marL="0" indent="0"/>
            <a:endParaRPr lang="fr-FR" altLang="fr-FR" sz="1800" dirty="0">
              <a:solidFill>
                <a:srgbClr val="7F7F7F"/>
              </a:solidFill>
            </a:endParaRPr>
          </a:p>
          <a:p>
            <a:pPr marL="0" indent="0"/>
            <a:endParaRPr lang="fr-FR" altLang="fr-FR" sz="1800" dirty="0">
              <a:solidFill>
                <a:srgbClr val="7F7F7F"/>
              </a:solidFill>
            </a:endParaRPr>
          </a:p>
          <a:p>
            <a:pPr marL="0" indent="0"/>
            <a:endParaRPr lang="fr-FR" altLang="fr-FR" sz="1800" dirty="0">
              <a:solidFill>
                <a:srgbClr val="7F7F7F"/>
              </a:solidFill>
            </a:endParaRPr>
          </a:p>
        </p:txBody>
      </p:sp>
      <p:sp>
        <p:nvSpPr>
          <p:cNvPr id="28679" name="Espace réservé du texte 4"/>
          <p:cNvSpPr>
            <a:spLocks noGrp="1"/>
          </p:cNvSpPr>
          <p:nvPr>
            <p:ph type="body" sz="quarter" idx="13"/>
          </p:nvPr>
        </p:nvSpPr>
        <p:spPr bwMode="auto">
          <a:xfrm>
            <a:off x="1835150" y="122238"/>
            <a:ext cx="4608513" cy="42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SYSTEMES EMBARQUES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234370076"/>
      </p:ext>
    </p:extLst>
  </p:cSld>
  <p:clrMapOvr>
    <a:masterClrMapping/>
  </p:clrMapOvr>
  <p:transition spd="slow" advClick="0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/>
          </p:nvPr>
        </p:nvSpPr>
        <p:spPr bwMode="auto">
          <a:xfrm>
            <a:off x="2555875" y="6573838"/>
            <a:ext cx="5651500" cy="23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 sz="1000"/>
          </a:p>
        </p:txBody>
      </p:sp>
      <p:sp>
        <p:nvSpPr>
          <p:cNvPr id="19459" name="Espace réservé du texte 4"/>
          <p:cNvSpPr>
            <a:spLocks noGrp="1"/>
          </p:cNvSpPr>
          <p:nvPr>
            <p:ph type="body" sz="quarter" idx="13"/>
          </p:nvPr>
        </p:nvSpPr>
        <p:spPr bwMode="auto">
          <a:xfrm>
            <a:off x="1855788" y="188913"/>
            <a:ext cx="4608512" cy="42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SYSTEMES EMBARQUES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GRANDS DOMAINES</a:t>
            </a:r>
          </a:p>
          <a:p>
            <a:endParaRPr lang="fr-FR" altLang="fr-FR" dirty="0"/>
          </a:p>
        </p:txBody>
      </p:sp>
      <p:sp>
        <p:nvSpPr>
          <p:cNvPr id="19460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A32106-53E7-47C7-8D23-325674E08380}" type="slidenum">
              <a:rPr lang="en-US" altLang="fr-FR"/>
              <a:pPr eaLnBrk="1" hangingPunct="1"/>
              <a:t>5</a:t>
            </a:fld>
            <a:endParaRPr lang="en-US" altLang="fr-FR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410075" y="3844925"/>
            <a:ext cx="1038225" cy="2054225"/>
          </a:xfrm>
          <a:prstGeom prst="rect">
            <a:avLst/>
          </a:prstGeom>
          <a:solidFill>
            <a:srgbClr val="866D5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>
                <a:solidFill>
                  <a:srgbClr val="FFFF00"/>
                </a:solidFill>
                <a:latin typeface="+mn-lt"/>
                <a:ea typeface="+mn-ea"/>
              </a:rPr>
              <a:t>Energie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 flipV="1">
            <a:off x="7002463" y="3865563"/>
            <a:ext cx="1025525" cy="2033587"/>
          </a:xfrm>
          <a:prstGeom prst="rect">
            <a:avLst/>
          </a:prstGeom>
          <a:solidFill>
            <a:srgbClr val="866D5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rot="10800000" wrap="none" lIns="82945" tIns="41473" rIns="82945" bIns="41473" anchor="ctr"/>
          <a:lstStyle>
            <a:lvl1pPr defTabSz="8286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Intégration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et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Archi-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tectures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567238" y="1412875"/>
            <a:ext cx="790575" cy="1895475"/>
          </a:xfrm>
          <a:prstGeom prst="rect">
            <a:avLst/>
          </a:prstGeom>
          <a:solidFill>
            <a:srgbClr val="866D5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Métho-</a:t>
            </a:r>
          </a:p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dologies </a:t>
            </a:r>
          </a:p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de </a:t>
            </a:r>
          </a:p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Concep-</a:t>
            </a:r>
          </a:p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tion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809750" y="3852863"/>
            <a:ext cx="1096963" cy="2046287"/>
          </a:xfrm>
          <a:prstGeom prst="rect">
            <a:avLst/>
          </a:prstGeom>
          <a:solidFill>
            <a:srgbClr val="866D5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Infor-</a:t>
            </a:r>
          </a:p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matique </a:t>
            </a:r>
          </a:p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logicielle </a:t>
            </a:r>
          </a:p>
          <a:p>
            <a:pPr algn="ctr" eaLnBrk="1" hangingPunct="1">
              <a:defRPr/>
            </a:pPr>
            <a:r>
              <a:rPr lang="fr-FR" altLang="fr-FR" sz="1400" b="1">
                <a:solidFill>
                  <a:srgbClr val="FFFF00"/>
                </a:solidFill>
              </a:rPr>
              <a:t>et réseaux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809750" y="1381125"/>
            <a:ext cx="1096963" cy="1927225"/>
          </a:xfrm>
          <a:prstGeom prst="rect">
            <a:avLst/>
          </a:prstGeom>
          <a:solidFill>
            <a:srgbClr val="866D5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FFFF00"/>
                </a:solidFill>
                <a:latin typeface="+mn-lt"/>
                <a:ea typeface="+mn-ea"/>
              </a:rPr>
              <a:t>Commande</a:t>
            </a:r>
          </a:p>
        </p:txBody>
      </p:sp>
      <p:pic>
        <p:nvPicPr>
          <p:cNvPr id="19466" name="Imag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385888"/>
            <a:ext cx="1211262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865563"/>
            <a:ext cx="128111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852863"/>
            <a:ext cx="129222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1425575"/>
            <a:ext cx="1192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Imag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865563"/>
            <a:ext cx="127952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" descr="http://gei.insa-toulouse.fr/_contents/ametys-internal%253Asites/dgei/ametys-internal%253Acontents/journees-portes-ouvertes-galerie-de-photos/_metadata/photos/3/image/IMG_7294_LR.JPG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21747" r="12015" b="13074"/>
          <a:stretch>
            <a:fillRect/>
          </a:stretch>
        </p:blipFill>
        <p:spPr bwMode="auto">
          <a:xfrm>
            <a:off x="5626100" y="1425575"/>
            <a:ext cx="17287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 flipV="1">
            <a:off x="7092950" y="1385888"/>
            <a:ext cx="1085850" cy="1922462"/>
          </a:xfrm>
          <a:prstGeom prst="rect">
            <a:avLst/>
          </a:prstGeom>
          <a:solidFill>
            <a:srgbClr val="866D5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rot="10800000" wrap="none" lIns="82945" tIns="41473" rIns="82945" bIns="41473" anchor="ctr"/>
          <a:lstStyle/>
          <a:p>
            <a:pPr algn="ctr" defTabSz="828675"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b="1" kern="0" dirty="0">
                <a:solidFill>
                  <a:srgbClr val="FFFF00"/>
                </a:solidFill>
                <a:latin typeface="+mn-lt"/>
              </a:rPr>
              <a:t>Electronique</a:t>
            </a:r>
          </a:p>
          <a:p>
            <a:pPr algn="ctr" defTabSz="828675"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b="1" kern="0" dirty="0">
                <a:solidFill>
                  <a:srgbClr val="FFFF00"/>
                </a:solidFill>
                <a:latin typeface="+mn-lt"/>
              </a:rPr>
              <a:t>Traitement </a:t>
            </a:r>
          </a:p>
          <a:p>
            <a:pPr algn="ctr" defTabSz="828675"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b="1" kern="0" dirty="0">
                <a:solidFill>
                  <a:srgbClr val="FFFF00"/>
                </a:solidFill>
                <a:latin typeface="+mn-lt"/>
              </a:rPr>
              <a:t>du signal</a:t>
            </a:r>
          </a:p>
        </p:txBody>
      </p:sp>
    </p:spTree>
  </p:cSld>
  <p:clrMapOvr>
    <a:masterClrMapping/>
  </p:clrMapOvr>
  <p:transition spd="slow"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263" y="881063"/>
            <a:ext cx="7839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b="1">
              <a:solidFill>
                <a:schemeClr val="accent2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9FF1027-879A-42F5-9DBB-324773D9F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4A : 40%  de TP, BE ou PROJETS</a:t>
            </a:r>
          </a:p>
          <a:p>
            <a:r>
              <a:rPr lang="fr-FR" dirty="0"/>
              <a:t>Des TP et BE « intégrateurs » </a:t>
            </a:r>
          </a:p>
          <a:p>
            <a:r>
              <a:rPr lang="fr-FR" dirty="0"/>
              <a:t>Projet d’Initiation à la Recherche en lien avec le LAAS/CNRS</a:t>
            </a:r>
          </a:p>
          <a:p>
            <a:r>
              <a:rPr lang="fr-FR" dirty="0"/>
              <a:t>Un soutien fort aux initiatives étudiantes : </a:t>
            </a:r>
          </a:p>
          <a:p>
            <a:pPr lvl="1"/>
            <a:r>
              <a:rPr lang="fr-FR" dirty="0"/>
              <a:t>TIM, challenge </a:t>
            </a:r>
            <a:r>
              <a:rPr lang="fr-FR" dirty="0" err="1"/>
              <a:t>EcoMarathon</a:t>
            </a:r>
            <a:r>
              <a:rPr lang="fr-FR" dirty="0"/>
              <a:t> Shell</a:t>
            </a:r>
          </a:p>
          <a:p>
            <a:pPr lvl="1"/>
            <a:r>
              <a:rPr lang="fr-FR" dirty="0" err="1"/>
              <a:t>GeiSer</a:t>
            </a:r>
            <a:r>
              <a:rPr lang="fr-FR" dirty="0"/>
              <a:t>, association étudiante du GEI</a:t>
            </a:r>
          </a:p>
          <a:p>
            <a:pPr lvl="1"/>
            <a:r>
              <a:rPr lang="fr-FR" dirty="0"/>
              <a:t>Club Robot, participe aux compétitions de robots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B1ABF0B-217E-4ADA-89C9-E2D6BD06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484" name="Espace réservé du texte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SYSTEMES EMBARQUES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ENSEIGNEMENTS</a:t>
            </a:r>
          </a:p>
        </p:txBody>
      </p:sp>
      <p:pic>
        <p:nvPicPr>
          <p:cNvPr id="20486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35" y="3565904"/>
            <a:ext cx="2021730" cy="13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C13AF4-E24E-4A78-B55F-C8E681AE0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19" y="4228108"/>
            <a:ext cx="3153475" cy="929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_MG_03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1" y="1285380"/>
            <a:ext cx="4248175" cy="283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re 1"/>
          <p:cNvSpPr>
            <a:spLocks noGrp="1"/>
          </p:cNvSpPr>
          <p:nvPr>
            <p:ph type="title"/>
          </p:nvPr>
        </p:nvSpPr>
        <p:spPr bwMode="auto">
          <a:xfrm>
            <a:off x="2555875" y="6573838"/>
            <a:ext cx="5651500" cy="23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 sz="1000"/>
          </a:p>
        </p:txBody>
      </p:sp>
      <p:sp>
        <p:nvSpPr>
          <p:cNvPr id="22532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1835150" y="122238"/>
            <a:ext cx="4608513" cy="42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SYSTEMES EMBARQUES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ENSEIGNEMENTS</a:t>
            </a:r>
          </a:p>
        </p:txBody>
      </p:sp>
      <p:sp>
        <p:nvSpPr>
          <p:cNvPr id="22533" name="Espace réservé du contenu 2"/>
          <p:cNvSpPr txBox="1">
            <a:spLocks/>
          </p:cNvSpPr>
          <p:nvPr/>
        </p:nvSpPr>
        <p:spPr bwMode="auto">
          <a:xfrm>
            <a:off x="473075" y="5138749"/>
            <a:ext cx="35274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008000"/>
                </a:solidFill>
                <a:latin typeface="Arial" panose="020B0604020202020204" pitchFamily="34" charset="0"/>
              </a:rPr>
              <a:t>Contrôle de la vitesse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008000"/>
                </a:solidFill>
                <a:latin typeface="Arial" panose="020B0604020202020204" pitchFamily="34" charset="0"/>
              </a:rPr>
              <a:t>Récupération d’énergie</a:t>
            </a: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473075" y="4400704"/>
            <a:ext cx="272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b="1" dirty="0">
                <a:latin typeface="Arial" panose="020B0604020202020204" pitchFamily="34" charset="0"/>
              </a:rPr>
              <a:t>Trottinette électrique</a:t>
            </a:r>
          </a:p>
        </p:txBody>
      </p:sp>
      <p:pic>
        <p:nvPicPr>
          <p:cNvPr id="7" name="Image 1" descr="_MG_0322.jpg">
            <a:extLst>
              <a:ext uri="{FF2B5EF4-FFF2-40B4-BE49-F238E27FC236}">
                <a16:creationId xmlns:a16="http://schemas.microsoft.com/office/drawing/2014/main" id="{FBE95573-0728-4802-A5C1-C7597E758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380"/>
            <a:ext cx="4467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1395BAA-5937-4C5E-9562-1DDB6DB1ADE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404518" y="4413312"/>
            <a:ext cx="480218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fr-FR" sz="2000" dirty="0"/>
              <a:t>Voilier</a:t>
            </a:r>
            <a:endParaRPr lang="fr-FR" altLang="fr-FR" sz="2000" dirty="0">
              <a:solidFill>
                <a:srgbClr val="008000"/>
              </a:solidFill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008000"/>
              </a:solidFill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fr-FR" sz="2000" dirty="0">
                <a:solidFill>
                  <a:srgbClr val="008000"/>
                </a:solidFill>
              </a:rPr>
              <a:t>Contrôle de la position de voile en fonction du vent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fr-FR" sz="2000" dirty="0">
                <a:solidFill>
                  <a:srgbClr val="008000"/>
                </a:solidFill>
              </a:rPr>
              <a:t>Communication radio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95263" y="881063"/>
            <a:ext cx="7839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b="1">
              <a:solidFill>
                <a:schemeClr val="accent2"/>
              </a:solidFill>
            </a:endParaRPr>
          </a:p>
        </p:txBody>
      </p:sp>
      <p:sp>
        <p:nvSpPr>
          <p:cNvPr id="26627" name="Titre 1"/>
          <p:cNvSpPr>
            <a:spLocks noGrp="1"/>
          </p:cNvSpPr>
          <p:nvPr>
            <p:ph type="title"/>
          </p:nvPr>
        </p:nvSpPr>
        <p:spPr bwMode="auto">
          <a:xfrm>
            <a:off x="2555875" y="6573838"/>
            <a:ext cx="5651500" cy="23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 sz="1000"/>
          </a:p>
        </p:txBody>
      </p:sp>
      <p:sp>
        <p:nvSpPr>
          <p:cNvPr id="26628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1835150" y="122238"/>
            <a:ext cx="4608513" cy="42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SYSTEMES EMBARQUES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LES ENSEIGNEMENTS</a:t>
            </a:r>
          </a:p>
        </p:txBody>
      </p:sp>
      <p:sp>
        <p:nvSpPr>
          <p:cNvPr id="2662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843445" y="4798508"/>
            <a:ext cx="2991247" cy="1640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altLang="fr-FR" sz="2000" dirty="0"/>
              <a:t>BE Architectures analogiques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2000" dirty="0">
                <a:solidFill>
                  <a:srgbClr val="008000"/>
                </a:solidFill>
              </a:rPr>
              <a:t>Apprendre à concevoir des systèmes embarqués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alt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26022C-C83D-4831-A741-FEF2005FF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" y="1486099"/>
            <a:ext cx="3559074" cy="23727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E04CEF-37E3-48D3-9861-BAB39F3EC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17154"/>
            <a:ext cx="2526027" cy="3789040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263DAEF7-329A-498C-9ED1-854ACD397D4C}"/>
              </a:ext>
            </a:extLst>
          </p:cNvPr>
          <p:cNvSpPr txBox="1">
            <a:spLocks/>
          </p:cNvSpPr>
          <p:nvPr/>
        </p:nvSpPr>
        <p:spPr bwMode="auto">
          <a:xfrm>
            <a:off x="491926" y="4157464"/>
            <a:ext cx="2991247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457200" indent="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marL="914400" indent="0" algn="l" rtl="0" eaLnBrk="0" fontAlgn="base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dirty="0"/>
              <a:t>Nano-électronique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 dirty="0">
                <a:solidFill>
                  <a:srgbClr val="008000"/>
                </a:solidFill>
              </a:rPr>
              <a:t>Apprendre à concevoir des cellules intégrées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>
            <a:extLst>
              <a:ext uri="{FF2B5EF4-FFF2-40B4-BE49-F238E27FC236}">
                <a16:creationId xmlns:a16="http://schemas.microsoft.com/office/drawing/2014/main" id="{A9BC83DA-C08F-4479-BFEA-06957B29B079}"/>
              </a:ext>
            </a:extLst>
          </p:cNvPr>
          <p:cNvSpPr/>
          <p:nvPr/>
        </p:nvSpPr>
        <p:spPr>
          <a:xfrm>
            <a:off x="5840364" y="2704889"/>
            <a:ext cx="2965799" cy="955915"/>
          </a:xfrm>
          <a:custGeom>
            <a:avLst/>
            <a:gdLst>
              <a:gd name="connsiteX0" fmla="*/ 0 w 2016224"/>
              <a:gd name="connsiteY0" fmla="*/ 0 h 864096"/>
              <a:gd name="connsiteX1" fmla="*/ 2016224 w 2016224"/>
              <a:gd name="connsiteY1" fmla="*/ 0 h 864096"/>
              <a:gd name="connsiteX2" fmla="*/ 2016224 w 2016224"/>
              <a:gd name="connsiteY2" fmla="*/ 864096 h 864096"/>
              <a:gd name="connsiteX3" fmla="*/ 0 w 2016224"/>
              <a:gd name="connsiteY3" fmla="*/ 864096 h 864096"/>
              <a:gd name="connsiteX4" fmla="*/ 0 w 2016224"/>
              <a:gd name="connsiteY4" fmla="*/ 0 h 864096"/>
              <a:gd name="connsiteX0" fmla="*/ 0 w 2018171"/>
              <a:gd name="connsiteY0" fmla="*/ 0 h 864096"/>
              <a:gd name="connsiteX1" fmla="*/ 2016224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16733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2382 h 866478"/>
              <a:gd name="connsiteX1" fmla="*/ 1637062 w 2018171"/>
              <a:gd name="connsiteY1" fmla="*/ 0 h 866478"/>
              <a:gd name="connsiteX2" fmla="*/ 2018171 w 2018171"/>
              <a:gd name="connsiteY2" fmla="*/ 411131 h 866478"/>
              <a:gd name="connsiteX3" fmla="*/ 1673324 w 2018171"/>
              <a:gd name="connsiteY3" fmla="*/ 866478 h 866478"/>
              <a:gd name="connsiteX4" fmla="*/ 0 w 2018171"/>
              <a:gd name="connsiteY4" fmla="*/ 866478 h 866478"/>
              <a:gd name="connsiteX5" fmla="*/ 0 w 2018171"/>
              <a:gd name="connsiteY5" fmla="*/ 2382 h 866478"/>
              <a:gd name="connsiteX0" fmla="*/ 0 w 2018171"/>
              <a:gd name="connsiteY0" fmla="*/ 1 h 864097"/>
              <a:gd name="connsiteX1" fmla="*/ 1658493 w 2018171"/>
              <a:gd name="connsiteY1" fmla="*/ 0 h 864097"/>
              <a:gd name="connsiteX2" fmla="*/ 2018171 w 2018171"/>
              <a:gd name="connsiteY2" fmla="*/ 408750 h 864097"/>
              <a:gd name="connsiteX3" fmla="*/ 1673324 w 2018171"/>
              <a:gd name="connsiteY3" fmla="*/ 864097 h 864097"/>
              <a:gd name="connsiteX4" fmla="*/ 0 w 2018171"/>
              <a:gd name="connsiteY4" fmla="*/ 864097 h 864097"/>
              <a:gd name="connsiteX5" fmla="*/ 0 w 2018171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673324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810830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  <a:gd name="connsiteX0" fmla="*/ 0 w 2013332"/>
              <a:gd name="connsiteY0" fmla="*/ 1 h 864097"/>
              <a:gd name="connsiteX1" fmla="*/ 1795999 w 2013332"/>
              <a:gd name="connsiteY1" fmla="*/ 0 h 864097"/>
              <a:gd name="connsiteX2" fmla="*/ 2013332 w 2013332"/>
              <a:gd name="connsiteY2" fmla="*/ 426882 h 864097"/>
              <a:gd name="connsiteX3" fmla="*/ 1810830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  <a:gd name="connsiteX0" fmla="*/ 0 w 2013332"/>
              <a:gd name="connsiteY0" fmla="*/ 1 h 864097"/>
              <a:gd name="connsiteX1" fmla="*/ 1811714 w 2013332"/>
              <a:gd name="connsiteY1" fmla="*/ 0 h 864097"/>
              <a:gd name="connsiteX2" fmla="*/ 2013332 w 2013332"/>
              <a:gd name="connsiteY2" fmla="*/ 426882 h 864097"/>
              <a:gd name="connsiteX3" fmla="*/ 1810830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332" h="864097">
                <a:moveTo>
                  <a:pt x="0" y="1"/>
                </a:moveTo>
                <a:lnTo>
                  <a:pt x="1811714" y="0"/>
                </a:lnTo>
                <a:lnTo>
                  <a:pt x="2013332" y="426882"/>
                </a:lnTo>
                <a:lnTo>
                  <a:pt x="1810830" y="864097"/>
                </a:lnTo>
                <a:lnTo>
                  <a:pt x="0" y="864097"/>
                </a:lnTo>
                <a:lnTo>
                  <a:pt x="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6149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z="2400" dirty="0">
                <a:solidFill>
                  <a:schemeClr val="bg1"/>
                </a:solidFill>
              </a:rPr>
              <a:t>Formation (IS)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FBDF4-9531-44F0-82BF-CE65AE4DB118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4F4D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323850" y="921635"/>
            <a:ext cx="874871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marL="0" marR="0" lvl="0" indent="0" algn="l" defTabSz="8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Orientation Ingénierie Systèmes portée par les départements GM et GEI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F4D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>
                <a:srgbClr val="0084D1"/>
              </a:buClr>
              <a:buSzTx/>
              <a:buFontTx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Spécialité Génie Mécanique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90 étudiants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24-30 étudiants en GM-IS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Spécialité Automatique et Electronique : 72</a:t>
            </a:r>
            <a:r>
              <a:rPr kumimoji="0" lang="fr-FR" sz="1600" b="1" i="0" u="none" strike="noStrike" kern="1200" cap="none" spc="0" normalizeH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étudiants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12-24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à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étudiants en AE-IS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2284413" y="5961063"/>
            <a:ext cx="59246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89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 étudiants/an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formés à l’Ingénierie des Systèmes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93578" y="121926"/>
            <a:ext cx="3638662" cy="858802"/>
          </a:xfrm>
        </p:spPr>
        <p:txBody>
          <a:bodyPr/>
          <a:lstStyle/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INGENIERIE SYSTEMES</a:t>
            </a:r>
          </a:p>
          <a:p>
            <a:r>
              <a:rPr lang="fr-FR" altLang="fr-FR" dirty="0">
                <a:solidFill>
                  <a:srgbClr val="208998"/>
                </a:solidFill>
                <a:latin typeface="Helvetica" pitchFamily="34" charset="0"/>
                <a:ea typeface="+mn-ea"/>
                <a:cs typeface="Helvetica" pitchFamily="34" charset="0"/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CF715D-2388-4AC6-9AB4-79B49465CD2B}"/>
              </a:ext>
            </a:extLst>
          </p:cNvPr>
          <p:cNvSpPr/>
          <p:nvPr/>
        </p:nvSpPr>
        <p:spPr>
          <a:xfrm>
            <a:off x="1944923" y="2709186"/>
            <a:ext cx="2965799" cy="955915"/>
          </a:xfrm>
          <a:custGeom>
            <a:avLst/>
            <a:gdLst>
              <a:gd name="connsiteX0" fmla="*/ 0 w 2016224"/>
              <a:gd name="connsiteY0" fmla="*/ 0 h 864096"/>
              <a:gd name="connsiteX1" fmla="*/ 2016224 w 2016224"/>
              <a:gd name="connsiteY1" fmla="*/ 0 h 864096"/>
              <a:gd name="connsiteX2" fmla="*/ 2016224 w 2016224"/>
              <a:gd name="connsiteY2" fmla="*/ 864096 h 864096"/>
              <a:gd name="connsiteX3" fmla="*/ 0 w 2016224"/>
              <a:gd name="connsiteY3" fmla="*/ 864096 h 864096"/>
              <a:gd name="connsiteX4" fmla="*/ 0 w 2016224"/>
              <a:gd name="connsiteY4" fmla="*/ 0 h 864096"/>
              <a:gd name="connsiteX0" fmla="*/ 0 w 2018171"/>
              <a:gd name="connsiteY0" fmla="*/ 0 h 864096"/>
              <a:gd name="connsiteX1" fmla="*/ 2016224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16733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2382 h 866478"/>
              <a:gd name="connsiteX1" fmla="*/ 1637062 w 2018171"/>
              <a:gd name="connsiteY1" fmla="*/ 0 h 866478"/>
              <a:gd name="connsiteX2" fmla="*/ 2018171 w 2018171"/>
              <a:gd name="connsiteY2" fmla="*/ 411131 h 866478"/>
              <a:gd name="connsiteX3" fmla="*/ 1673324 w 2018171"/>
              <a:gd name="connsiteY3" fmla="*/ 866478 h 866478"/>
              <a:gd name="connsiteX4" fmla="*/ 0 w 2018171"/>
              <a:gd name="connsiteY4" fmla="*/ 866478 h 866478"/>
              <a:gd name="connsiteX5" fmla="*/ 0 w 2018171"/>
              <a:gd name="connsiteY5" fmla="*/ 2382 h 866478"/>
              <a:gd name="connsiteX0" fmla="*/ 0 w 2018171"/>
              <a:gd name="connsiteY0" fmla="*/ 1 h 864097"/>
              <a:gd name="connsiteX1" fmla="*/ 1658493 w 2018171"/>
              <a:gd name="connsiteY1" fmla="*/ 0 h 864097"/>
              <a:gd name="connsiteX2" fmla="*/ 2018171 w 2018171"/>
              <a:gd name="connsiteY2" fmla="*/ 408750 h 864097"/>
              <a:gd name="connsiteX3" fmla="*/ 1673324 w 2018171"/>
              <a:gd name="connsiteY3" fmla="*/ 864097 h 864097"/>
              <a:gd name="connsiteX4" fmla="*/ 0 w 2018171"/>
              <a:gd name="connsiteY4" fmla="*/ 864097 h 864097"/>
              <a:gd name="connsiteX5" fmla="*/ 0 w 2018171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673324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810830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  <a:gd name="connsiteX0" fmla="*/ 0 w 2013332"/>
              <a:gd name="connsiteY0" fmla="*/ 1 h 864097"/>
              <a:gd name="connsiteX1" fmla="*/ 1795999 w 2013332"/>
              <a:gd name="connsiteY1" fmla="*/ 0 h 864097"/>
              <a:gd name="connsiteX2" fmla="*/ 2013332 w 2013332"/>
              <a:gd name="connsiteY2" fmla="*/ 426882 h 864097"/>
              <a:gd name="connsiteX3" fmla="*/ 1810830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  <a:gd name="connsiteX0" fmla="*/ 0 w 2013332"/>
              <a:gd name="connsiteY0" fmla="*/ 1 h 864097"/>
              <a:gd name="connsiteX1" fmla="*/ 1811714 w 2013332"/>
              <a:gd name="connsiteY1" fmla="*/ 0 h 864097"/>
              <a:gd name="connsiteX2" fmla="*/ 2013332 w 2013332"/>
              <a:gd name="connsiteY2" fmla="*/ 426882 h 864097"/>
              <a:gd name="connsiteX3" fmla="*/ 1810830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332" h="864097">
                <a:moveTo>
                  <a:pt x="0" y="1"/>
                </a:moveTo>
                <a:lnTo>
                  <a:pt x="1811714" y="0"/>
                </a:lnTo>
                <a:lnTo>
                  <a:pt x="2013332" y="426882"/>
                </a:lnTo>
                <a:lnTo>
                  <a:pt x="1810830" y="864097"/>
                </a:lnTo>
                <a:lnTo>
                  <a:pt x="0" y="864097"/>
                </a:lnTo>
                <a:lnTo>
                  <a:pt x="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1296E3-8747-466A-9BB9-E94C615A8F28}"/>
              </a:ext>
            </a:extLst>
          </p:cNvPr>
          <p:cNvSpPr/>
          <p:nvPr/>
        </p:nvSpPr>
        <p:spPr>
          <a:xfrm>
            <a:off x="1944923" y="3707274"/>
            <a:ext cx="1451414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D24F3-77B0-4C57-83A4-486208A3F9DC}"/>
              </a:ext>
            </a:extLst>
          </p:cNvPr>
          <p:cNvSpPr/>
          <p:nvPr/>
        </p:nvSpPr>
        <p:spPr>
          <a:xfrm>
            <a:off x="3453667" y="3704360"/>
            <a:ext cx="1451414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A1DC0-5605-4175-BC56-F9EB7DC368FD}"/>
              </a:ext>
            </a:extLst>
          </p:cNvPr>
          <p:cNvSpPr/>
          <p:nvPr/>
        </p:nvSpPr>
        <p:spPr>
          <a:xfrm>
            <a:off x="2463169" y="2852936"/>
            <a:ext cx="1133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4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 ANNÉE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AE642-267B-4546-9939-1B83EE3BD181}"/>
              </a:ext>
            </a:extLst>
          </p:cNvPr>
          <p:cNvSpPr/>
          <p:nvPr/>
        </p:nvSpPr>
        <p:spPr>
          <a:xfrm>
            <a:off x="6043178" y="2855084"/>
            <a:ext cx="187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5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 ANNÉE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DIPLÔME D’INGÉNIEUR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3035B-05E6-4457-B017-96B2CC455AB2}"/>
              </a:ext>
            </a:extLst>
          </p:cNvPr>
          <p:cNvSpPr/>
          <p:nvPr/>
        </p:nvSpPr>
        <p:spPr>
          <a:xfrm>
            <a:off x="2224429" y="370436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7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 SEMESTRE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403771-3668-4B98-A47B-21A07808268D}"/>
              </a:ext>
            </a:extLst>
          </p:cNvPr>
          <p:cNvSpPr/>
          <p:nvPr/>
        </p:nvSpPr>
        <p:spPr>
          <a:xfrm>
            <a:off x="3770224" y="3697554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8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 SEMESTRE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FF77A4-A5EC-4210-93B5-4595C29DD04D}"/>
              </a:ext>
            </a:extLst>
          </p:cNvPr>
          <p:cNvSpPr/>
          <p:nvPr/>
        </p:nvSpPr>
        <p:spPr>
          <a:xfrm>
            <a:off x="1836204" y="2565171"/>
            <a:ext cx="7070454" cy="158417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E0506-289B-4EC3-9405-14C8A1BA3B7B}"/>
              </a:ext>
            </a:extLst>
          </p:cNvPr>
          <p:cNvSpPr/>
          <p:nvPr/>
        </p:nvSpPr>
        <p:spPr>
          <a:xfrm>
            <a:off x="1715390" y="2195839"/>
            <a:ext cx="130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Cursus INSA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4F4D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3883CDEF-357A-40F7-B4FD-269C573A74F4}"/>
              </a:ext>
            </a:extLst>
          </p:cNvPr>
          <p:cNvSpPr/>
          <p:nvPr/>
        </p:nvSpPr>
        <p:spPr>
          <a:xfrm>
            <a:off x="1944923" y="4288775"/>
            <a:ext cx="5345865" cy="988303"/>
          </a:xfrm>
          <a:custGeom>
            <a:avLst/>
            <a:gdLst>
              <a:gd name="connsiteX0" fmla="*/ 0 w 2016224"/>
              <a:gd name="connsiteY0" fmla="*/ 0 h 864096"/>
              <a:gd name="connsiteX1" fmla="*/ 2016224 w 2016224"/>
              <a:gd name="connsiteY1" fmla="*/ 0 h 864096"/>
              <a:gd name="connsiteX2" fmla="*/ 2016224 w 2016224"/>
              <a:gd name="connsiteY2" fmla="*/ 864096 h 864096"/>
              <a:gd name="connsiteX3" fmla="*/ 0 w 2016224"/>
              <a:gd name="connsiteY3" fmla="*/ 864096 h 864096"/>
              <a:gd name="connsiteX4" fmla="*/ 0 w 2016224"/>
              <a:gd name="connsiteY4" fmla="*/ 0 h 864096"/>
              <a:gd name="connsiteX0" fmla="*/ 0 w 2018171"/>
              <a:gd name="connsiteY0" fmla="*/ 0 h 864096"/>
              <a:gd name="connsiteX1" fmla="*/ 2016224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16733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2382 h 866478"/>
              <a:gd name="connsiteX1" fmla="*/ 1637062 w 2018171"/>
              <a:gd name="connsiteY1" fmla="*/ 0 h 866478"/>
              <a:gd name="connsiteX2" fmla="*/ 2018171 w 2018171"/>
              <a:gd name="connsiteY2" fmla="*/ 411131 h 866478"/>
              <a:gd name="connsiteX3" fmla="*/ 1673324 w 2018171"/>
              <a:gd name="connsiteY3" fmla="*/ 866478 h 866478"/>
              <a:gd name="connsiteX4" fmla="*/ 0 w 2018171"/>
              <a:gd name="connsiteY4" fmla="*/ 866478 h 866478"/>
              <a:gd name="connsiteX5" fmla="*/ 0 w 2018171"/>
              <a:gd name="connsiteY5" fmla="*/ 2382 h 866478"/>
              <a:gd name="connsiteX0" fmla="*/ 0 w 2018171"/>
              <a:gd name="connsiteY0" fmla="*/ 1 h 864097"/>
              <a:gd name="connsiteX1" fmla="*/ 1658493 w 2018171"/>
              <a:gd name="connsiteY1" fmla="*/ 0 h 864097"/>
              <a:gd name="connsiteX2" fmla="*/ 2018171 w 2018171"/>
              <a:gd name="connsiteY2" fmla="*/ 408750 h 864097"/>
              <a:gd name="connsiteX3" fmla="*/ 1673324 w 2018171"/>
              <a:gd name="connsiteY3" fmla="*/ 864097 h 864097"/>
              <a:gd name="connsiteX4" fmla="*/ 0 w 2018171"/>
              <a:gd name="connsiteY4" fmla="*/ 864097 h 864097"/>
              <a:gd name="connsiteX5" fmla="*/ 0 w 2018171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673324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  <a:gd name="connsiteX0" fmla="*/ 0 w 2013332"/>
              <a:gd name="connsiteY0" fmla="*/ 1 h 867190"/>
              <a:gd name="connsiteX1" fmla="*/ 1658493 w 2013332"/>
              <a:gd name="connsiteY1" fmla="*/ 0 h 867190"/>
              <a:gd name="connsiteX2" fmla="*/ 2013332 w 2013332"/>
              <a:gd name="connsiteY2" fmla="*/ 426882 h 867190"/>
              <a:gd name="connsiteX3" fmla="*/ 1888847 w 2013332"/>
              <a:gd name="connsiteY3" fmla="*/ 867190 h 867190"/>
              <a:gd name="connsiteX4" fmla="*/ 0 w 2013332"/>
              <a:gd name="connsiteY4" fmla="*/ 864097 h 867190"/>
              <a:gd name="connsiteX5" fmla="*/ 0 w 2013332"/>
              <a:gd name="connsiteY5" fmla="*/ 1 h 867190"/>
              <a:gd name="connsiteX0" fmla="*/ 0 w 2013332"/>
              <a:gd name="connsiteY0" fmla="*/ 6186 h 873375"/>
              <a:gd name="connsiteX1" fmla="*/ 1894874 w 2013332"/>
              <a:gd name="connsiteY1" fmla="*/ 0 h 873375"/>
              <a:gd name="connsiteX2" fmla="*/ 2013332 w 2013332"/>
              <a:gd name="connsiteY2" fmla="*/ 433067 h 873375"/>
              <a:gd name="connsiteX3" fmla="*/ 1888847 w 2013332"/>
              <a:gd name="connsiteY3" fmla="*/ 873375 h 873375"/>
              <a:gd name="connsiteX4" fmla="*/ 0 w 2013332"/>
              <a:gd name="connsiteY4" fmla="*/ 870282 h 873375"/>
              <a:gd name="connsiteX5" fmla="*/ 0 w 2013332"/>
              <a:gd name="connsiteY5" fmla="*/ 6186 h 873375"/>
              <a:gd name="connsiteX0" fmla="*/ 0 w 2013332"/>
              <a:gd name="connsiteY0" fmla="*/ 6186 h 873375"/>
              <a:gd name="connsiteX1" fmla="*/ 1887922 w 2013332"/>
              <a:gd name="connsiteY1" fmla="*/ 0 h 873375"/>
              <a:gd name="connsiteX2" fmla="*/ 2013332 w 2013332"/>
              <a:gd name="connsiteY2" fmla="*/ 433067 h 873375"/>
              <a:gd name="connsiteX3" fmla="*/ 1888847 w 2013332"/>
              <a:gd name="connsiteY3" fmla="*/ 873375 h 873375"/>
              <a:gd name="connsiteX4" fmla="*/ 0 w 2013332"/>
              <a:gd name="connsiteY4" fmla="*/ 870282 h 873375"/>
              <a:gd name="connsiteX5" fmla="*/ 0 w 2013332"/>
              <a:gd name="connsiteY5" fmla="*/ 6186 h 87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332" h="873375">
                <a:moveTo>
                  <a:pt x="0" y="6186"/>
                </a:moveTo>
                <a:lnTo>
                  <a:pt x="1887922" y="0"/>
                </a:lnTo>
                <a:lnTo>
                  <a:pt x="2013332" y="433067"/>
                </a:lnTo>
                <a:lnTo>
                  <a:pt x="1888847" y="873375"/>
                </a:lnTo>
                <a:lnTo>
                  <a:pt x="0" y="870282"/>
                </a:lnTo>
                <a:lnTo>
                  <a:pt x="0" y="61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19118726-EDB1-47B5-9FE7-F74DE121DA96}"/>
              </a:ext>
            </a:extLst>
          </p:cNvPr>
          <p:cNvSpPr/>
          <p:nvPr/>
        </p:nvSpPr>
        <p:spPr>
          <a:xfrm>
            <a:off x="7342944" y="4263334"/>
            <a:ext cx="1451414" cy="1008041"/>
          </a:xfrm>
          <a:custGeom>
            <a:avLst/>
            <a:gdLst>
              <a:gd name="connsiteX0" fmla="*/ 0 w 2016224"/>
              <a:gd name="connsiteY0" fmla="*/ 0 h 864096"/>
              <a:gd name="connsiteX1" fmla="*/ 2016224 w 2016224"/>
              <a:gd name="connsiteY1" fmla="*/ 0 h 864096"/>
              <a:gd name="connsiteX2" fmla="*/ 2016224 w 2016224"/>
              <a:gd name="connsiteY2" fmla="*/ 864096 h 864096"/>
              <a:gd name="connsiteX3" fmla="*/ 0 w 2016224"/>
              <a:gd name="connsiteY3" fmla="*/ 864096 h 864096"/>
              <a:gd name="connsiteX4" fmla="*/ 0 w 2016224"/>
              <a:gd name="connsiteY4" fmla="*/ 0 h 864096"/>
              <a:gd name="connsiteX0" fmla="*/ 0 w 2018171"/>
              <a:gd name="connsiteY0" fmla="*/ 0 h 864096"/>
              <a:gd name="connsiteX1" fmla="*/ 2016224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16733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2382 h 866478"/>
              <a:gd name="connsiteX1" fmla="*/ 1637062 w 2018171"/>
              <a:gd name="connsiteY1" fmla="*/ 0 h 866478"/>
              <a:gd name="connsiteX2" fmla="*/ 2018171 w 2018171"/>
              <a:gd name="connsiteY2" fmla="*/ 411131 h 866478"/>
              <a:gd name="connsiteX3" fmla="*/ 1673324 w 2018171"/>
              <a:gd name="connsiteY3" fmla="*/ 866478 h 866478"/>
              <a:gd name="connsiteX4" fmla="*/ 0 w 2018171"/>
              <a:gd name="connsiteY4" fmla="*/ 866478 h 866478"/>
              <a:gd name="connsiteX5" fmla="*/ 0 w 2018171"/>
              <a:gd name="connsiteY5" fmla="*/ 2382 h 866478"/>
              <a:gd name="connsiteX0" fmla="*/ 0 w 2018171"/>
              <a:gd name="connsiteY0" fmla="*/ 1 h 864097"/>
              <a:gd name="connsiteX1" fmla="*/ 1658493 w 2018171"/>
              <a:gd name="connsiteY1" fmla="*/ 0 h 864097"/>
              <a:gd name="connsiteX2" fmla="*/ 2018171 w 2018171"/>
              <a:gd name="connsiteY2" fmla="*/ 408750 h 864097"/>
              <a:gd name="connsiteX3" fmla="*/ 1673324 w 2018171"/>
              <a:gd name="connsiteY3" fmla="*/ 864097 h 864097"/>
              <a:gd name="connsiteX4" fmla="*/ 0 w 2018171"/>
              <a:gd name="connsiteY4" fmla="*/ 864097 h 864097"/>
              <a:gd name="connsiteX5" fmla="*/ 0 w 2018171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673324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332" h="864097">
                <a:moveTo>
                  <a:pt x="0" y="1"/>
                </a:moveTo>
                <a:lnTo>
                  <a:pt x="1658493" y="0"/>
                </a:lnTo>
                <a:lnTo>
                  <a:pt x="2013332" y="426882"/>
                </a:lnTo>
                <a:lnTo>
                  <a:pt x="1673324" y="864097"/>
                </a:lnTo>
                <a:lnTo>
                  <a:pt x="0" y="86409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932193-419B-4A61-A920-98FDC254D0A0}"/>
              </a:ext>
            </a:extLst>
          </p:cNvPr>
          <p:cNvSpPr/>
          <p:nvPr/>
        </p:nvSpPr>
        <p:spPr>
          <a:xfrm>
            <a:off x="7421974" y="4656380"/>
            <a:ext cx="1205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DE FIN D’ÉTUDE 5 MOIS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5E1228-9B56-4ED1-B91C-659559F8236C}"/>
              </a:ext>
            </a:extLst>
          </p:cNvPr>
          <p:cNvSpPr/>
          <p:nvPr/>
        </p:nvSpPr>
        <p:spPr>
          <a:xfrm>
            <a:off x="-200375" y="4026388"/>
            <a:ext cx="166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Génie mécanique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F4D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7D22E6-ECF4-491E-8188-F3AAA3EF7D5A}"/>
              </a:ext>
            </a:extLst>
          </p:cNvPr>
          <p:cNvSpPr/>
          <p:nvPr/>
        </p:nvSpPr>
        <p:spPr>
          <a:xfrm>
            <a:off x="-180170" y="4868312"/>
            <a:ext cx="166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Automatique Electronique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F4D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0DBF5162-3697-4E59-8AAB-3D4324964EFC}"/>
              </a:ext>
            </a:extLst>
          </p:cNvPr>
          <p:cNvSpPr/>
          <p:nvPr/>
        </p:nvSpPr>
        <p:spPr>
          <a:xfrm>
            <a:off x="4944784" y="2710817"/>
            <a:ext cx="852293" cy="1304234"/>
          </a:xfrm>
          <a:custGeom>
            <a:avLst/>
            <a:gdLst>
              <a:gd name="connsiteX0" fmla="*/ 0 w 2016224"/>
              <a:gd name="connsiteY0" fmla="*/ 0 h 864096"/>
              <a:gd name="connsiteX1" fmla="*/ 2016224 w 2016224"/>
              <a:gd name="connsiteY1" fmla="*/ 0 h 864096"/>
              <a:gd name="connsiteX2" fmla="*/ 2016224 w 2016224"/>
              <a:gd name="connsiteY2" fmla="*/ 864096 h 864096"/>
              <a:gd name="connsiteX3" fmla="*/ 0 w 2016224"/>
              <a:gd name="connsiteY3" fmla="*/ 864096 h 864096"/>
              <a:gd name="connsiteX4" fmla="*/ 0 w 2016224"/>
              <a:gd name="connsiteY4" fmla="*/ 0 h 864096"/>
              <a:gd name="connsiteX0" fmla="*/ 0 w 2018171"/>
              <a:gd name="connsiteY0" fmla="*/ 0 h 864096"/>
              <a:gd name="connsiteX1" fmla="*/ 2016224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16733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2382 h 866478"/>
              <a:gd name="connsiteX1" fmla="*/ 1637062 w 2018171"/>
              <a:gd name="connsiteY1" fmla="*/ 0 h 866478"/>
              <a:gd name="connsiteX2" fmla="*/ 2018171 w 2018171"/>
              <a:gd name="connsiteY2" fmla="*/ 411131 h 866478"/>
              <a:gd name="connsiteX3" fmla="*/ 1673324 w 2018171"/>
              <a:gd name="connsiteY3" fmla="*/ 866478 h 866478"/>
              <a:gd name="connsiteX4" fmla="*/ 0 w 2018171"/>
              <a:gd name="connsiteY4" fmla="*/ 866478 h 866478"/>
              <a:gd name="connsiteX5" fmla="*/ 0 w 2018171"/>
              <a:gd name="connsiteY5" fmla="*/ 2382 h 866478"/>
              <a:gd name="connsiteX0" fmla="*/ 0 w 2018171"/>
              <a:gd name="connsiteY0" fmla="*/ 1 h 864097"/>
              <a:gd name="connsiteX1" fmla="*/ 1658493 w 2018171"/>
              <a:gd name="connsiteY1" fmla="*/ 0 h 864097"/>
              <a:gd name="connsiteX2" fmla="*/ 2018171 w 2018171"/>
              <a:gd name="connsiteY2" fmla="*/ 408750 h 864097"/>
              <a:gd name="connsiteX3" fmla="*/ 1673324 w 2018171"/>
              <a:gd name="connsiteY3" fmla="*/ 864097 h 864097"/>
              <a:gd name="connsiteX4" fmla="*/ 0 w 2018171"/>
              <a:gd name="connsiteY4" fmla="*/ 864097 h 864097"/>
              <a:gd name="connsiteX5" fmla="*/ 0 w 2018171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673324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332" h="864097">
                <a:moveTo>
                  <a:pt x="0" y="1"/>
                </a:moveTo>
                <a:lnTo>
                  <a:pt x="1658493" y="0"/>
                </a:lnTo>
                <a:lnTo>
                  <a:pt x="2013332" y="426882"/>
                </a:lnTo>
                <a:lnTo>
                  <a:pt x="1673324" y="864097"/>
                </a:lnTo>
                <a:lnTo>
                  <a:pt x="0" y="86409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CA39A0-875D-4EE9-B0B5-C703B36CAE40}"/>
              </a:ext>
            </a:extLst>
          </p:cNvPr>
          <p:cNvSpPr/>
          <p:nvPr/>
        </p:nvSpPr>
        <p:spPr>
          <a:xfrm>
            <a:off x="4890734" y="2897782"/>
            <a:ext cx="90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STAGE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2 À 3 MOIS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3FACFF-634F-49EA-B3E2-B6351CBC39EF}"/>
              </a:ext>
            </a:extLst>
          </p:cNvPr>
          <p:cNvSpPr/>
          <p:nvPr/>
        </p:nvSpPr>
        <p:spPr>
          <a:xfrm>
            <a:off x="5839374" y="3697554"/>
            <a:ext cx="1451414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96DD273-BFAC-4B13-B59E-E814CB9AD76E}"/>
              </a:ext>
            </a:extLst>
          </p:cNvPr>
          <p:cNvSpPr/>
          <p:nvPr/>
        </p:nvSpPr>
        <p:spPr>
          <a:xfrm>
            <a:off x="7348118" y="3694640"/>
            <a:ext cx="1451414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8C902F-0937-4BC1-8ED1-BCA3EBE47D7C}"/>
              </a:ext>
            </a:extLst>
          </p:cNvPr>
          <p:cNvSpPr/>
          <p:nvPr/>
        </p:nvSpPr>
        <p:spPr>
          <a:xfrm>
            <a:off x="6114072" y="3694640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9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SEMESTRE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AD925E6-AC70-4F1A-87B2-9E582C281ABE}"/>
              </a:ext>
            </a:extLst>
          </p:cNvPr>
          <p:cNvSpPr/>
          <p:nvPr/>
        </p:nvSpPr>
        <p:spPr>
          <a:xfrm>
            <a:off x="7622195" y="3687834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10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SEMESTRE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B114EF33-2443-4EE2-B080-85D59255C292}"/>
              </a:ext>
            </a:extLst>
          </p:cNvPr>
          <p:cNvSpPr/>
          <p:nvPr/>
        </p:nvSpPr>
        <p:spPr>
          <a:xfrm>
            <a:off x="4944783" y="4296360"/>
            <a:ext cx="852293" cy="975015"/>
          </a:xfrm>
          <a:custGeom>
            <a:avLst/>
            <a:gdLst>
              <a:gd name="connsiteX0" fmla="*/ 0 w 2016224"/>
              <a:gd name="connsiteY0" fmla="*/ 0 h 864096"/>
              <a:gd name="connsiteX1" fmla="*/ 2016224 w 2016224"/>
              <a:gd name="connsiteY1" fmla="*/ 0 h 864096"/>
              <a:gd name="connsiteX2" fmla="*/ 2016224 w 2016224"/>
              <a:gd name="connsiteY2" fmla="*/ 864096 h 864096"/>
              <a:gd name="connsiteX3" fmla="*/ 0 w 2016224"/>
              <a:gd name="connsiteY3" fmla="*/ 864096 h 864096"/>
              <a:gd name="connsiteX4" fmla="*/ 0 w 2016224"/>
              <a:gd name="connsiteY4" fmla="*/ 0 h 864096"/>
              <a:gd name="connsiteX0" fmla="*/ 0 w 2018171"/>
              <a:gd name="connsiteY0" fmla="*/ 0 h 864096"/>
              <a:gd name="connsiteX1" fmla="*/ 2016224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20162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0 h 864096"/>
              <a:gd name="connsiteX1" fmla="*/ 1615630 w 2018171"/>
              <a:gd name="connsiteY1" fmla="*/ 0 h 864096"/>
              <a:gd name="connsiteX2" fmla="*/ 2018171 w 2018171"/>
              <a:gd name="connsiteY2" fmla="*/ 408749 h 864096"/>
              <a:gd name="connsiteX3" fmla="*/ 1673324 w 2018171"/>
              <a:gd name="connsiteY3" fmla="*/ 864096 h 864096"/>
              <a:gd name="connsiteX4" fmla="*/ 0 w 2018171"/>
              <a:gd name="connsiteY4" fmla="*/ 864096 h 864096"/>
              <a:gd name="connsiteX5" fmla="*/ 0 w 2018171"/>
              <a:gd name="connsiteY5" fmla="*/ 0 h 864096"/>
              <a:gd name="connsiteX0" fmla="*/ 0 w 2018171"/>
              <a:gd name="connsiteY0" fmla="*/ 2382 h 866478"/>
              <a:gd name="connsiteX1" fmla="*/ 1637062 w 2018171"/>
              <a:gd name="connsiteY1" fmla="*/ 0 h 866478"/>
              <a:gd name="connsiteX2" fmla="*/ 2018171 w 2018171"/>
              <a:gd name="connsiteY2" fmla="*/ 411131 h 866478"/>
              <a:gd name="connsiteX3" fmla="*/ 1673324 w 2018171"/>
              <a:gd name="connsiteY3" fmla="*/ 866478 h 866478"/>
              <a:gd name="connsiteX4" fmla="*/ 0 w 2018171"/>
              <a:gd name="connsiteY4" fmla="*/ 866478 h 866478"/>
              <a:gd name="connsiteX5" fmla="*/ 0 w 2018171"/>
              <a:gd name="connsiteY5" fmla="*/ 2382 h 866478"/>
              <a:gd name="connsiteX0" fmla="*/ 0 w 2018171"/>
              <a:gd name="connsiteY0" fmla="*/ 1 h 864097"/>
              <a:gd name="connsiteX1" fmla="*/ 1658493 w 2018171"/>
              <a:gd name="connsiteY1" fmla="*/ 0 h 864097"/>
              <a:gd name="connsiteX2" fmla="*/ 2018171 w 2018171"/>
              <a:gd name="connsiteY2" fmla="*/ 408750 h 864097"/>
              <a:gd name="connsiteX3" fmla="*/ 1673324 w 2018171"/>
              <a:gd name="connsiteY3" fmla="*/ 864097 h 864097"/>
              <a:gd name="connsiteX4" fmla="*/ 0 w 2018171"/>
              <a:gd name="connsiteY4" fmla="*/ 864097 h 864097"/>
              <a:gd name="connsiteX5" fmla="*/ 0 w 2018171"/>
              <a:gd name="connsiteY5" fmla="*/ 1 h 864097"/>
              <a:gd name="connsiteX0" fmla="*/ 0 w 2013332"/>
              <a:gd name="connsiteY0" fmla="*/ 1 h 864097"/>
              <a:gd name="connsiteX1" fmla="*/ 1658493 w 2013332"/>
              <a:gd name="connsiteY1" fmla="*/ 0 h 864097"/>
              <a:gd name="connsiteX2" fmla="*/ 2013332 w 2013332"/>
              <a:gd name="connsiteY2" fmla="*/ 426882 h 864097"/>
              <a:gd name="connsiteX3" fmla="*/ 1673324 w 2013332"/>
              <a:gd name="connsiteY3" fmla="*/ 864097 h 864097"/>
              <a:gd name="connsiteX4" fmla="*/ 0 w 2013332"/>
              <a:gd name="connsiteY4" fmla="*/ 864097 h 864097"/>
              <a:gd name="connsiteX5" fmla="*/ 0 w 2013332"/>
              <a:gd name="connsiteY5" fmla="*/ 1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332" h="864097">
                <a:moveTo>
                  <a:pt x="0" y="1"/>
                </a:moveTo>
                <a:lnTo>
                  <a:pt x="1658493" y="0"/>
                </a:lnTo>
                <a:lnTo>
                  <a:pt x="2013332" y="426882"/>
                </a:lnTo>
                <a:lnTo>
                  <a:pt x="1673324" y="864097"/>
                </a:lnTo>
                <a:lnTo>
                  <a:pt x="0" y="864097"/>
                </a:lnTo>
                <a:lnTo>
                  <a:pt x="0" y="1"/>
                </a:lnTo>
                <a:close/>
              </a:path>
            </a:pathLst>
          </a:custGeom>
          <a:pattFill prst="ltUpDiag">
            <a:fgClr>
              <a:schemeClr val="bg1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A85AE0-780F-4774-837A-CAB31A8B609A}"/>
              </a:ext>
            </a:extLst>
          </p:cNvPr>
          <p:cNvSpPr/>
          <p:nvPr/>
        </p:nvSpPr>
        <p:spPr>
          <a:xfrm>
            <a:off x="2472568" y="4326195"/>
            <a:ext cx="2109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FORMATION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INGÉNIERIE SYSTÈME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0FEC30-F633-42C5-8E5E-25F0BC10E723}"/>
              </a:ext>
            </a:extLst>
          </p:cNvPr>
          <p:cNvSpPr/>
          <p:nvPr/>
        </p:nvSpPr>
        <p:spPr>
          <a:xfrm>
            <a:off x="4890734" y="4394448"/>
            <a:ext cx="92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STAGE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2 À 3 MOIS</a:t>
            </a:r>
          </a:p>
        </p:txBody>
      </p:sp>
      <p:sp>
        <p:nvSpPr>
          <p:cNvPr id="57" name="Freeform 423">
            <a:extLst>
              <a:ext uri="{FF2B5EF4-FFF2-40B4-BE49-F238E27FC236}">
                <a16:creationId xmlns:a16="http://schemas.microsoft.com/office/drawing/2014/main" id="{6250F029-E221-4658-AE89-52843F370DDF}"/>
              </a:ext>
            </a:extLst>
          </p:cNvPr>
          <p:cNvSpPr/>
          <p:nvPr/>
        </p:nvSpPr>
        <p:spPr>
          <a:xfrm>
            <a:off x="5170811" y="3642982"/>
            <a:ext cx="280010" cy="240206"/>
          </a:xfrm>
          <a:custGeom>
            <a:avLst/>
            <a:gdLst>
              <a:gd name="connsiteX0" fmla="*/ 216352 w 504825"/>
              <a:gd name="connsiteY0" fmla="*/ 252413 h 432708"/>
              <a:gd name="connsiteX1" fmla="*/ 288470 w 504825"/>
              <a:gd name="connsiteY1" fmla="*/ 252413 h 432708"/>
              <a:gd name="connsiteX2" fmla="*/ 288470 w 504825"/>
              <a:gd name="connsiteY2" fmla="*/ 288472 h 432708"/>
              <a:gd name="connsiteX3" fmla="*/ 216352 w 504825"/>
              <a:gd name="connsiteY3" fmla="*/ 288472 h 432708"/>
              <a:gd name="connsiteX4" fmla="*/ 0 w 504825"/>
              <a:gd name="connsiteY4" fmla="*/ 252413 h 432708"/>
              <a:gd name="connsiteX5" fmla="*/ 189309 w 504825"/>
              <a:gd name="connsiteY5" fmla="*/ 252413 h 432708"/>
              <a:gd name="connsiteX6" fmla="*/ 189309 w 504825"/>
              <a:gd name="connsiteY6" fmla="*/ 297487 h 432708"/>
              <a:gd name="connsiteX7" fmla="*/ 194661 w 504825"/>
              <a:gd name="connsiteY7" fmla="*/ 310164 h 432708"/>
              <a:gd name="connsiteX8" fmla="*/ 207339 w 504825"/>
              <a:gd name="connsiteY8" fmla="*/ 315517 h 432708"/>
              <a:gd name="connsiteX9" fmla="*/ 297486 w 504825"/>
              <a:gd name="connsiteY9" fmla="*/ 315517 h 432708"/>
              <a:gd name="connsiteX10" fmla="*/ 310163 w 504825"/>
              <a:gd name="connsiteY10" fmla="*/ 310164 h 432708"/>
              <a:gd name="connsiteX11" fmla="*/ 315515 w 504825"/>
              <a:gd name="connsiteY11" fmla="*/ 297487 h 432708"/>
              <a:gd name="connsiteX12" fmla="*/ 315515 w 504825"/>
              <a:gd name="connsiteY12" fmla="*/ 252413 h 432708"/>
              <a:gd name="connsiteX13" fmla="*/ 504825 w 504825"/>
              <a:gd name="connsiteY13" fmla="*/ 252413 h 432708"/>
              <a:gd name="connsiteX14" fmla="*/ 504825 w 504825"/>
              <a:gd name="connsiteY14" fmla="*/ 387634 h 432708"/>
              <a:gd name="connsiteX15" fmla="*/ 491585 w 504825"/>
              <a:gd name="connsiteY15" fmla="*/ 419468 h 432708"/>
              <a:gd name="connsiteX16" fmla="*/ 459751 w 504825"/>
              <a:gd name="connsiteY16" fmla="*/ 432708 h 432708"/>
              <a:gd name="connsiteX17" fmla="*/ 45074 w 504825"/>
              <a:gd name="connsiteY17" fmla="*/ 432708 h 432708"/>
              <a:gd name="connsiteX18" fmla="*/ 13240 w 504825"/>
              <a:gd name="connsiteY18" fmla="*/ 419468 h 432708"/>
              <a:gd name="connsiteX19" fmla="*/ 0 w 504825"/>
              <a:gd name="connsiteY19" fmla="*/ 387634 h 432708"/>
              <a:gd name="connsiteX20" fmla="*/ 180295 w 504825"/>
              <a:gd name="connsiteY20" fmla="*/ 36059 h 432708"/>
              <a:gd name="connsiteX21" fmla="*/ 180295 w 504825"/>
              <a:gd name="connsiteY21" fmla="*/ 72118 h 432708"/>
              <a:gd name="connsiteX22" fmla="*/ 324530 w 504825"/>
              <a:gd name="connsiteY22" fmla="*/ 72118 h 432708"/>
              <a:gd name="connsiteX23" fmla="*/ 324530 w 504825"/>
              <a:gd name="connsiteY23" fmla="*/ 36059 h 432708"/>
              <a:gd name="connsiteX24" fmla="*/ 171280 w 504825"/>
              <a:gd name="connsiteY24" fmla="*/ 0 h 432708"/>
              <a:gd name="connsiteX25" fmla="*/ 333545 w 504825"/>
              <a:gd name="connsiteY25" fmla="*/ 0 h 432708"/>
              <a:gd name="connsiteX26" fmla="*/ 352701 w 504825"/>
              <a:gd name="connsiteY26" fmla="*/ 7888 h 432708"/>
              <a:gd name="connsiteX27" fmla="*/ 360589 w 504825"/>
              <a:gd name="connsiteY27" fmla="*/ 27044 h 432708"/>
              <a:gd name="connsiteX28" fmla="*/ 360589 w 504825"/>
              <a:gd name="connsiteY28" fmla="*/ 72118 h 432708"/>
              <a:gd name="connsiteX29" fmla="*/ 459751 w 504825"/>
              <a:gd name="connsiteY29" fmla="*/ 72118 h 432708"/>
              <a:gd name="connsiteX30" fmla="*/ 491585 w 504825"/>
              <a:gd name="connsiteY30" fmla="*/ 85358 h 432708"/>
              <a:gd name="connsiteX31" fmla="*/ 504825 w 504825"/>
              <a:gd name="connsiteY31" fmla="*/ 117192 h 432708"/>
              <a:gd name="connsiteX32" fmla="*/ 504825 w 504825"/>
              <a:gd name="connsiteY32" fmla="*/ 225368 h 432708"/>
              <a:gd name="connsiteX33" fmla="*/ 0 w 504825"/>
              <a:gd name="connsiteY33" fmla="*/ 225368 h 432708"/>
              <a:gd name="connsiteX34" fmla="*/ 0 w 504825"/>
              <a:gd name="connsiteY34" fmla="*/ 117192 h 432708"/>
              <a:gd name="connsiteX35" fmla="*/ 13240 w 504825"/>
              <a:gd name="connsiteY35" fmla="*/ 85358 h 432708"/>
              <a:gd name="connsiteX36" fmla="*/ 45074 w 504825"/>
              <a:gd name="connsiteY36" fmla="*/ 72118 h 432708"/>
              <a:gd name="connsiteX37" fmla="*/ 144236 w 504825"/>
              <a:gd name="connsiteY37" fmla="*/ 72118 h 432708"/>
              <a:gd name="connsiteX38" fmla="*/ 144236 w 504825"/>
              <a:gd name="connsiteY38" fmla="*/ 27044 h 432708"/>
              <a:gd name="connsiteX39" fmla="*/ 152123 w 504825"/>
              <a:gd name="connsiteY39" fmla="*/ 7888 h 432708"/>
              <a:gd name="connsiteX40" fmla="*/ 171280 w 504825"/>
              <a:gd name="connsiteY40" fmla="*/ 0 h 4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4825" h="432708">
                <a:moveTo>
                  <a:pt x="216352" y="252413"/>
                </a:moveTo>
                <a:lnTo>
                  <a:pt x="288470" y="252413"/>
                </a:lnTo>
                <a:lnTo>
                  <a:pt x="288470" y="288472"/>
                </a:lnTo>
                <a:lnTo>
                  <a:pt x="216352" y="288472"/>
                </a:lnTo>
                <a:close/>
                <a:moveTo>
                  <a:pt x="0" y="252413"/>
                </a:moveTo>
                <a:lnTo>
                  <a:pt x="189309" y="252413"/>
                </a:lnTo>
                <a:lnTo>
                  <a:pt x="189309" y="297487"/>
                </a:lnTo>
                <a:cubicBezTo>
                  <a:pt x="189309" y="302370"/>
                  <a:pt x="191093" y="306596"/>
                  <a:pt x="194661" y="310164"/>
                </a:cubicBezTo>
                <a:cubicBezTo>
                  <a:pt x="198230" y="313732"/>
                  <a:pt x="202455" y="315517"/>
                  <a:pt x="207339" y="315517"/>
                </a:cubicBezTo>
                <a:lnTo>
                  <a:pt x="297486" y="315517"/>
                </a:lnTo>
                <a:cubicBezTo>
                  <a:pt x="302370" y="315517"/>
                  <a:pt x="306595" y="313732"/>
                  <a:pt x="310163" y="310164"/>
                </a:cubicBezTo>
                <a:cubicBezTo>
                  <a:pt x="313731" y="306596"/>
                  <a:pt x="315515" y="302370"/>
                  <a:pt x="315515" y="297487"/>
                </a:cubicBezTo>
                <a:lnTo>
                  <a:pt x="315515" y="252413"/>
                </a:lnTo>
                <a:lnTo>
                  <a:pt x="504825" y="252413"/>
                </a:lnTo>
                <a:lnTo>
                  <a:pt x="504825" y="387634"/>
                </a:lnTo>
                <a:cubicBezTo>
                  <a:pt x="504825" y="400030"/>
                  <a:pt x="500411" y="410641"/>
                  <a:pt x="491585" y="419468"/>
                </a:cubicBezTo>
                <a:cubicBezTo>
                  <a:pt x="482757" y="428295"/>
                  <a:pt x="472147" y="432708"/>
                  <a:pt x="459751" y="432708"/>
                </a:cubicBezTo>
                <a:lnTo>
                  <a:pt x="45074" y="432708"/>
                </a:lnTo>
                <a:cubicBezTo>
                  <a:pt x="32678" y="432708"/>
                  <a:pt x="22068" y="428295"/>
                  <a:pt x="13240" y="419468"/>
                </a:cubicBezTo>
                <a:cubicBezTo>
                  <a:pt x="4414" y="410641"/>
                  <a:pt x="0" y="400030"/>
                  <a:pt x="0" y="387634"/>
                </a:cubicBezTo>
                <a:close/>
                <a:moveTo>
                  <a:pt x="180295" y="36059"/>
                </a:moveTo>
                <a:lnTo>
                  <a:pt x="180295" y="72118"/>
                </a:lnTo>
                <a:lnTo>
                  <a:pt x="324530" y="72118"/>
                </a:lnTo>
                <a:lnTo>
                  <a:pt x="324530" y="36059"/>
                </a:lnTo>
                <a:close/>
                <a:moveTo>
                  <a:pt x="171280" y="0"/>
                </a:moveTo>
                <a:lnTo>
                  <a:pt x="333545" y="0"/>
                </a:lnTo>
                <a:cubicBezTo>
                  <a:pt x="341057" y="0"/>
                  <a:pt x="347443" y="2629"/>
                  <a:pt x="352701" y="7888"/>
                </a:cubicBezTo>
                <a:cubicBezTo>
                  <a:pt x="357959" y="13146"/>
                  <a:pt x="360589" y="19532"/>
                  <a:pt x="360589" y="27044"/>
                </a:cubicBezTo>
                <a:lnTo>
                  <a:pt x="360589" y="72118"/>
                </a:lnTo>
                <a:lnTo>
                  <a:pt x="459751" y="72118"/>
                </a:lnTo>
                <a:cubicBezTo>
                  <a:pt x="472147" y="72118"/>
                  <a:pt x="482757" y="76531"/>
                  <a:pt x="491585" y="85358"/>
                </a:cubicBezTo>
                <a:cubicBezTo>
                  <a:pt x="500411" y="94185"/>
                  <a:pt x="504825" y="104796"/>
                  <a:pt x="504825" y="117192"/>
                </a:cubicBezTo>
                <a:lnTo>
                  <a:pt x="504825" y="225368"/>
                </a:lnTo>
                <a:lnTo>
                  <a:pt x="0" y="225368"/>
                </a:lnTo>
                <a:lnTo>
                  <a:pt x="0" y="117192"/>
                </a:lnTo>
                <a:cubicBezTo>
                  <a:pt x="0" y="104796"/>
                  <a:pt x="4414" y="94185"/>
                  <a:pt x="13240" y="85358"/>
                </a:cubicBezTo>
                <a:cubicBezTo>
                  <a:pt x="22068" y="76531"/>
                  <a:pt x="32678" y="72118"/>
                  <a:pt x="45074" y="72118"/>
                </a:cubicBezTo>
                <a:lnTo>
                  <a:pt x="144236" y="72118"/>
                </a:lnTo>
                <a:lnTo>
                  <a:pt x="144236" y="27044"/>
                </a:lnTo>
                <a:cubicBezTo>
                  <a:pt x="144236" y="19532"/>
                  <a:pt x="146865" y="13146"/>
                  <a:pt x="152123" y="7888"/>
                </a:cubicBezTo>
                <a:cubicBezTo>
                  <a:pt x="157382" y="2629"/>
                  <a:pt x="163767" y="0"/>
                  <a:pt x="1712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423">
            <a:extLst>
              <a:ext uri="{FF2B5EF4-FFF2-40B4-BE49-F238E27FC236}">
                <a16:creationId xmlns:a16="http://schemas.microsoft.com/office/drawing/2014/main" id="{02462E58-3470-420A-B5B8-6613839EA89D}"/>
              </a:ext>
            </a:extLst>
          </p:cNvPr>
          <p:cNvSpPr/>
          <p:nvPr/>
        </p:nvSpPr>
        <p:spPr>
          <a:xfrm>
            <a:off x="8206097" y="4394448"/>
            <a:ext cx="280010" cy="240206"/>
          </a:xfrm>
          <a:custGeom>
            <a:avLst/>
            <a:gdLst>
              <a:gd name="connsiteX0" fmla="*/ 216352 w 504825"/>
              <a:gd name="connsiteY0" fmla="*/ 252413 h 432708"/>
              <a:gd name="connsiteX1" fmla="*/ 288470 w 504825"/>
              <a:gd name="connsiteY1" fmla="*/ 252413 h 432708"/>
              <a:gd name="connsiteX2" fmla="*/ 288470 w 504825"/>
              <a:gd name="connsiteY2" fmla="*/ 288472 h 432708"/>
              <a:gd name="connsiteX3" fmla="*/ 216352 w 504825"/>
              <a:gd name="connsiteY3" fmla="*/ 288472 h 432708"/>
              <a:gd name="connsiteX4" fmla="*/ 0 w 504825"/>
              <a:gd name="connsiteY4" fmla="*/ 252413 h 432708"/>
              <a:gd name="connsiteX5" fmla="*/ 189309 w 504825"/>
              <a:gd name="connsiteY5" fmla="*/ 252413 h 432708"/>
              <a:gd name="connsiteX6" fmla="*/ 189309 w 504825"/>
              <a:gd name="connsiteY6" fmla="*/ 297487 h 432708"/>
              <a:gd name="connsiteX7" fmla="*/ 194661 w 504825"/>
              <a:gd name="connsiteY7" fmla="*/ 310164 h 432708"/>
              <a:gd name="connsiteX8" fmla="*/ 207339 w 504825"/>
              <a:gd name="connsiteY8" fmla="*/ 315517 h 432708"/>
              <a:gd name="connsiteX9" fmla="*/ 297486 w 504825"/>
              <a:gd name="connsiteY9" fmla="*/ 315517 h 432708"/>
              <a:gd name="connsiteX10" fmla="*/ 310163 w 504825"/>
              <a:gd name="connsiteY10" fmla="*/ 310164 h 432708"/>
              <a:gd name="connsiteX11" fmla="*/ 315515 w 504825"/>
              <a:gd name="connsiteY11" fmla="*/ 297487 h 432708"/>
              <a:gd name="connsiteX12" fmla="*/ 315515 w 504825"/>
              <a:gd name="connsiteY12" fmla="*/ 252413 h 432708"/>
              <a:gd name="connsiteX13" fmla="*/ 504825 w 504825"/>
              <a:gd name="connsiteY13" fmla="*/ 252413 h 432708"/>
              <a:gd name="connsiteX14" fmla="*/ 504825 w 504825"/>
              <a:gd name="connsiteY14" fmla="*/ 387634 h 432708"/>
              <a:gd name="connsiteX15" fmla="*/ 491585 w 504825"/>
              <a:gd name="connsiteY15" fmla="*/ 419468 h 432708"/>
              <a:gd name="connsiteX16" fmla="*/ 459751 w 504825"/>
              <a:gd name="connsiteY16" fmla="*/ 432708 h 432708"/>
              <a:gd name="connsiteX17" fmla="*/ 45074 w 504825"/>
              <a:gd name="connsiteY17" fmla="*/ 432708 h 432708"/>
              <a:gd name="connsiteX18" fmla="*/ 13240 w 504825"/>
              <a:gd name="connsiteY18" fmla="*/ 419468 h 432708"/>
              <a:gd name="connsiteX19" fmla="*/ 0 w 504825"/>
              <a:gd name="connsiteY19" fmla="*/ 387634 h 432708"/>
              <a:gd name="connsiteX20" fmla="*/ 180295 w 504825"/>
              <a:gd name="connsiteY20" fmla="*/ 36059 h 432708"/>
              <a:gd name="connsiteX21" fmla="*/ 180295 w 504825"/>
              <a:gd name="connsiteY21" fmla="*/ 72118 h 432708"/>
              <a:gd name="connsiteX22" fmla="*/ 324530 w 504825"/>
              <a:gd name="connsiteY22" fmla="*/ 72118 h 432708"/>
              <a:gd name="connsiteX23" fmla="*/ 324530 w 504825"/>
              <a:gd name="connsiteY23" fmla="*/ 36059 h 432708"/>
              <a:gd name="connsiteX24" fmla="*/ 171280 w 504825"/>
              <a:gd name="connsiteY24" fmla="*/ 0 h 432708"/>
              <a:gd name="connsiteX25" fmla="*/ 333545 w 504825"/>
              <a:gd name="connsiteY25" fmla="*/ 0 h 432708"/>
              <a:gd name="connsiteX26" fmla="*/ 352701 w 504825"/>
              <a:gd name="connsiteY26" fmla="*/ 7888 h 432708"/>
              <a:gd name="connsiteX27" fmla="*/ 360589 w 504825"/>
              <a:gd name="connsiteY27" fmla="*/ 27044 h 432708"/>
              <a:gd name="connsiteX28" fmla="*/ 360589 w 504825"/>
              <a:gd name="connsiteY28" fmla="*/ 72118 h 432708"/>
              <a:gd name="connsiteX29" fmla="*/ 459751 w 504825"/>
              <a:gd name="connsiteY29" fmla="*/ 72118 h 432708"/>
              <a:gd name="connsiteX30" fmla="*/ 491585 w 504825"/>
              <a:gd name="connsiteY30" fmla="*/ 85358 h 432708"/>
              <a:gd name="connsiteX31" fmla="*/ 504825 w 504825"/>
              <a:gd name="connsiteY31" fmla="*/ 117192 h 432708"/>
              <a:gd name="connsiteX32" fmla="*/ 504825 w 504825"/>
              <a:gd name="connsiteY32" fmla="*/ 225368 h 432708"/>
              <a:gd name="connsiteX33" fmla="*/ 0 w 504825"/>
              <a:gd name="connsiteY33" fmla="*/ 225368 h 432708"/>
              <a:gd name="connsiteX34" fmla="*/ 0 w 504825"/>
              <a:gd name="connsiteY34" fmla="*/ 117192 h 432708"/>
              <a:gd name="connsiteX35" fmla="*/ 13240 w 504825"/>
              <a:gd name="connsiteY35" fmla="*/ 85358 h 432708"/>
              <a:gd name="connsiteX36" fmla="*/ 45074 w 504825"/>
              <a:gd name="connsiteY36" fmla="*/ 72118 h 432708"/>
              <a:gd name="connsiteX37" fmla="*/ 144236 w 504825"/>
              <a:gd name="connsiteY37" fmla="*/ 72118 h 432708"/>
              <a:gd name="connsiteX38" fmla="*/ 144236 w 504825"/>
              <a:gd name="connsiteY38" fmla="*/ 27044 h 432708"/>
              <a:gd name="connsiteX39" fmla="*/ 152123 w 504825"/>
              <a:gd name="connsiteY39" fmla="*/ 7888 h 432708"/>
              <a:gd name="connsiteX40" fmla="*/ 171280 w 504825"/>
              <a:gd name="connsiteY40" fmla="*/ 0 h 4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4825" h="432708">
                <a:moveTo>
                  <a:pt x="216352" y="252413"/>
                </a:moveTo>
                <a:lnTo>
                  <a:pt x="288470" y="252413"/>
                </a:lnTo>
                <a:lnTo>
                  <a:pt x="288470" y="288472"/>
                </a:lnTo>
                <a:lnTo>
                  <a:pt x="216352" y="288472"/>
                </a:lnTo>
                <a:close/>
                <a:moveTo>
                  <a:pt x="0" y="252413"/>
                </a:moveTo>
                <a:lnTo>
                  <a:pt x="189309" y="252413"/>
                </a:lnTo>
                <a:lnTo>
                  <a:pt x="189309" y="297487"/>
                </a:lnTo>
                <a:cubicBezTo>
                  <a:pt x="189309" y="302370"/>
                  <a:pt x="191093" y="306596"/>
                  <a:pt x="194661" y="310164"/>
                </a:cubicBezTo>
                <a:cubicBezTo>
                  <a:pt x="198230" y="313732"/>
                  <a:pt x="202455" y="315517"/>
                  <a:pt x="207339" y="315517"/>
                </a:cubicBezTo>
                <a:lnTo>
                  <a:pt x="297486" y="315517"/>
                </a:lnTo>
                <a:cubicBezTo>
                  <a:pt x="302370" y="315517"/>
                  <a:pt x="306595" y="313732"/>
                  <a:pt x="310163" y="310164"/>
                </a:cubicBezTo>
                <a:cubicBezTo>
                  <a:pt x="313731" y="306596"/>
                  <a:pt x="315515" y="302370"/>
                  <a:pt x="315515" y="297487"/>
                </a:cubicBezTo>
                <a:lnTo>
                  <a:pt x="315515" y="252413"/>
                </a:lnTo>
                <a:lnTo>
                  <a:pt x="504825" y="252413"/>
                </a:lnTo>
                <a:lnTo>
                  <a:pt x="504825" y="387634"/>
                </a:lnTo>
                <a:cubicBezTo>
                  <a:pt x="504825" y="400030"/>
                  <a:pt x="500411" y="410641"/>
                  <a:pt x="491585" y="419468"/>
                </a:cubicBezTo>
                <a:cubicBezTo>
                  <a:pt x="482757" y="428295"/>
                  <a:pt x="472147" y="432708"/>
                  <a:pt x="459751" y="432708"/>
                </a:cubicBezTo>
                <a:lnTo>
                  <a:pt x="45074" y="432708"/>
                </a:lnTo>
                <a:cubicBezTo>
                  <a:pt x="32678" y="432708"/>
                  <a:pt x="22068" y="428295"/>
                  <a:pt x="13240" y="419468"/>
                </a:cubicBezTo>
                <a:cubicBezTo>
                  <a:pt x="4414" y="410641"/>
                  <a:pt x="0" y="400030"/>
                  <a:pt x="0" y="387634"/>
                </a:cubicBezTo>
                <a:close/>
                <a:moveTo>
                  <a:pt x="180295" y="36059"/>
                </a:moveTo>
                <a:lnTo>
                  <a:pt x="180295" y="72118"/>
                </a:lnTo>
                <a:lnTo>
                  <a:pt x="324530" y="72118"/>
                </a:lnTo>
                <a:lnTo>
                  <a:pt x="324530" y="36059"/>
                </a:lnTo>
                <a:close/>
                <a:moveTo>
                  <a:pt x="171280" y="0"/>
                </a:moveTo>
                <a:lnTo>
                  <a:pt x="333545" y="0"/>
                </a:lnTo>
                <a:cubicBezTo>
                  <a:pt x="341057" y="0"/>
                  <a:pt x="347443" y="2629"/>
                  <a:pt x="352701" y="7888"/>
                </a:cubicBezTo>
                <a:cubicBezTo>
                  <a:pt x="357959" y="13146"/>
                  <a:pt x="360589" y="19532"/>
                  <a:pt x="360589" y="27044"/>
                </a:cubicBezTo>
                <a:lnTo>
                  <a:pt x="360589" y="72118"/>
                </a:lnTo>
                <a:lnTo>
                  <a:pt x="459751" y="72118"/>
                </a:lnTo>
                <a:cubicBezTo>
                  <a:pt x="472147" y="72118"/>
                  <a:pt x="482757" y="76531"/>
                  <a:pt x="491585" y="85358"/>
                </a:cubicBezTo>
                <a:cubicBezTo>
                  <a:pt x="500411" y="94185"/>
                  <a:pt x="504825" y="104796"/>
                  <a:pt x="504825" y="117192"/>
                </a:cubicBezTo>
                <a:lnTo>
                  <a:pt x="504825" y="225368"/>
                </a:lnTo>
                <a:lnTo>
                  <a:pt x="0" y="225368"/>
                </a:lnTo>
                <a:lnTo>
                  <a:pt x="0" y="117192"/>
                </a:lnTo>
                <a:cubicBezTo>
                  <a:pt x="0" y="104796"/>
                  <a:pt x="4414" y="94185"/>
                  <a:pt x="13240" y="85358"/>
                </a:cubicBezTo>
                <a:cubicBezTo>
                  <a:pt x="22068" y="76531"/>
                  <a:pt x="32678" y="72118"/>
                  <a:pt x="45074" y="72118"/>
                </a:cubicBezTo>
                <a:lnTo>
                  <a:pt x="144236" y="72118"/>
                </a:lnTo>
                <a:lnTo>
                  <a:pt x="144236" y="27044"/>
                </a:lnTo>
                <a:cubicBezTo>
                  <a:pt x="144236" y="19532"/>
                  <a:pt x="146865" y="13146"/>
                  <a:pt x="152123" y="7888"/>
                </a:cubicBezTo>
                <a:cubicBezTo>
                  <a:pt x="157382" y="2629"/>
                  <a:pt x="163767" y="0"/>
                  <a:pt x="1712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EAB65-A2CD-4434-9D0D-BC3E1638EB0C}"/>
              </a:ext>
            </a:extLst>
          </p:cNvPr>
          <p:cNvSpPr/>
          <p:nvPr/>
        </p:nvSpPr>
        <p:spPr>
          <a:xfrm>
            <a:off x="7445188" y="4311505"/>
            <a:ext cx="709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</a:rPr>
              <a:t>STAGE</a:t>
            </a:r>
          </a:p>
        </p:txBody>
      </p:sp>
      <p:sp>
        <p:nvSpPr>
          <p:cNvPr id="61" name="Freeform 548">
            <a:extLst>
              <a:ext uri="{FF2B5EF4-FFF2-40B4-BE49-F238E27FC236}">
                <a16:creationId xmlns:a16="http://schemas.microsoft.com/office/drawing/2014/main" id="{DD05CFD3-1787-4D57-93B0-A98902CD5AFC}"/>
              </a:ext>
            </a:extLst>
          </p:cNvPr>
          <p:cNvSpPr/>
          <p:nvPr/>
        </p:nvSpPr>
        <p:spPr>
          <a:xfrm>
            <a:off x="8068651" y="3045002"/>
            <a:ext cx="453142" cy="302095"/>
          </a:xfrm>
          <a:custGeom>
            <a:avLst/>
            <a:gdLst>
              <a:gd name="connsiteX0" fmla="*/ 149308 w 649060"/>
              <a:gd name="connsiteY0" fmla="*/ 199451 h 432707"/>
              <a:gd name="connsiteX1" fmla="*/ 311010 w 649060"/>
              <a:gd name="connsiteY1" fmla="*/ 250440 h 432707"/>
              <a:gd name="connsiteX2" fmla="*/ 324531 w 649060"/>
              <a:gd name="connsiteY2" fmla="*/ 252412 h 432707"/>
              <a:gd name="connsiteX3" fmla="*/ 338053 w 649060"/>
              <a:gd name="connsiteY3" fmla="*/ 250440 h 432707"/>
              <a:gd name="connsiteX4" fmla="*/ 499755 w 649060"/>
              <a:gd name="connsiteY4" fmla="*/ 199451 h 432707"/>
              <a:gd name="connsiteX5" fmla="*/ 504825 w 649060"/>
              <a:gd name="connsiteY5" fmla="*/ 288471 h 432707"/>
              <a:gd name="connsiteX6" fmla="*/ 481726 w 649060"/>
              <a:gd name="connsiteY6" fmla="*/ 324530 h 432707"/>
              <a:gd name="connsiteX7" fmla="*/ 415524 w 649060"/>
              <a:gd name="connsiteY7" fmla="*/ 350870 h 432707"/>
              <a:gd name="connsiteX8" fmla="*/ 324531 w 649060"/>
              <a:gd name="connsiteY8" fmla="*/ 360589 h 432707"/>
              <a:gd name="connsiteX9" fmla="*/ 233539 w 649060"/>
              <a:gd name="connsiteY9" fmla="*/ 350870 h 432707"/>
              <a:gd name="connsiteX10" fmla="*/ 167337 w 649060"/>
              <a:gd name="connsiteY10" fmla="*/ 324530 h 432707"/>
              <a:gd name="connsiteX11" fmla="*/ 144237 w 649060"/>
              <a:gd name="connsiteY11" fmla="*/ 288471 h 432707"/>
              <a:gd name="connsiteX12" fmla="*/ 324530 w 649060"/>
              <a:gd name="connsiteY12" fmla="*/ 0 h 432707"/>
              <a:gd name="connsiteX13" fmla="*/ 327347 w 649060"/>
              <a:gd name="connsiteY13" fmla="*/ 282 h 432707"/>
              <a:gd name="connsiteX14" fmla="*/ 642862 w 649060"/>
              <a:gd name="connsiteY14" fmla="*/ 99444 h 432707"/>
              <a:gd name="connsiteX15" fmla="*/ 649060 w 649060"/>
              <a:gd name="connsiteY15" fmla="*/ 108177 h 432707"/>
              <a:gd name="connsiteX16" fmla="*/ 642862 w 649060"/>
              <a:gd name="connsiteY16" fmla="*/ 116910 h 432707"/>
              <a:gd name="connsiteX17" fmla="*/ 327347 w 649060"/>
              <a:gd name="connsiteY17" fmla="*/ 216072 h 432707"/>
              <a:gd name="connsiteX18" fmla="*/ 324530 w 649060"/>
              <a:gd name="connsiteY18" fmla="*/ 216354 h 432707"/>
              <a:gd name="connsiteX19" fmla="*/ 321714 w 649060"/>
              <a:gd name="connsiteY19" fmla="*/ 216072 h 432707"/>
              <a:gd name="connsiteX20" fmla="*/ 138038 w 649060"/>
              <a:gd name="connsiteY20" fmla="*/ 158039 h 432707"/>
              <a:gd name="connsiteX21" fmla="*/ 118037 w 649060"/>
              <a:gd name="connsiteY21" fmla="*/ 189450 h 432707"/>
              <a:gd name="connsiteX22" fmla="*/ 108458 w 649060"/>
              <a:gd name="connsiteY22" fmla="*/ 239735 h 432707"/>
              <a:gd name="connsiteX23" fmla="*/ 126206 w 649060"/>
              <a:gd name="connsiteY23" fmla="*/ 270442 h 432707"/>
              <a:gd name="connsiteX24" fmla="*/ 109867 w 649060"/>
              <a:gd name="connsiteY24" fmla="*/ 300585 h 432707"/>
              <a:gd name="connsiteX25" fmla="*/ 126206 w 649060"/>
              <a:gd name="connsiteY25" fmla="*/ 422566 h 432707"/>
              <a:gd name="connsiteX26" fmla="*/ 123952 w 649060"/>
              <a:gd name="connsiteY26" fmla="*/ 429608 h 432707"/>
              <a:gd name="connsiteX27" fmla="*/ 117192 w 649060"/>
              <a:gd name="connsiteY27" fmla="*/ 432707 h 432707"/>
              <a:gd name="connsiteX28" fmla="*/ 63104 w 649060"/>
              <a:gd name="connsiteY28" fmla="*/ 432707 h 432707"/>
              <a:gd name="connsiteX29" fmla="*/ 56342 w 649060"/>
              <a:gd name="connsiteY29" fmla="*/ 429608 h 432707"/>
              <a:gd name="connsiteX30" fmla="*/ 54088 w 649060"/>
              <a:gd name="connsiteY30" fmla="*/ 422566 h 432707"/>
              <a:gd name="connsiteX31" fmla="*/ 70427 w 649060"/>
              <a:gd name="connsiteY31" fmla="*/ 300585 h 432707"/>
              <a:gd name="connsiteX32" fmla="*/ 54088 w 649060"/>
              <a:gd name="connsiteY32" fmla="*/ 270442 h 432707"/>
              <a:gd name="connsiteX33" fmla="*/ 72399 w 649060"/>
              <a:gd name="connsiteY33" fmla="*/ 239172 h 432707"/>
              <a:gd name="connsiteX34" fmla="*/ 100007 w 649060"/>
              <a:gd name="connsiteY34" fmla="*/ 146208 h 432707"/>
              <a:gd name="connsiteX35" fmla="*/ 6198 w 649060"/>
              <a:gd name="connsiteY35" fmla="*/ 116910 h 432707"/>
              <a:gd name="connsiteX36" fmla="*/ 0 w 649060"/>
              <a:gd name="connsiteY36" fmla="*/ 108177 h 432707"/>
              <a:gd name="connsiteX37" fmla="*/ 6198 w 649060"/>
              <a:gd name="connsiteY37" fmla="*/ 99444 h 432707"/>
              <a:gd name="connsiteX38" fmla="*/ 321714 w 649060"/>
              <a:gd name="connsiteY38" fmla="*/ 282 h 432707"/>
              <a:gd name="connsiteX39" fmla="*/ 324530 w 649060"/>
              <a:gd name="connsiteY39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060" h="432707">
                <a:moveTo>
                  <a:pt x="149308" y="199451"/>
                </a:moveTo>
                <a:lnTo>
                  <a:pt x="311010" y="250440"/>
                </a:lnTo>
                <a:cubicBezTo>
                  <a:pt x="315141" y="251755"/>
                  <a:pt x="319649" y="252412"/>
                  <a:pt x="324531" y="252412"/>
                </a:cubicBezTo>
                <a:cubicBezTo>
                  <a:pt x="329414" y="252412"/>
                  <a:pt x="333921" y="251755"/>
                  <a:pt x="338053" y="250440"/>
                </a:cubicBezTo>
                <a:lnTo>
                  <a:pt x="499755" y="199451"/>
                </a:lnTo>
                <a:lnTo>
                  <a:pt x="504825" y="288471"/>
                </a:lnTo>
                <a:cubicBezTo>
                  <a:pt x="505577" y="301430"/>
                  <a:pt x="497878" y="313450"/>
                  <a:pt x="481726" y="324530"/>
                </a:cubicBezTo>
                <a:cubicBezTo>
                  <a:pt x="465575" y="335611"/>
                  <a:pt x="443507" y="344391"/>
                  <a:pt x="415524" y="350870"/>
                </a:cubicBezTo>
                <a:cubicBezTo>
                  <a:pt x="387540" y="357350"/>
                  <a:pt x="357210" y="360589"/>
                  <a:pt x="324531" y="360589"/>
                </a:cubicBezTo>
                <a:cubicBezTo>
                  <a:pt x="291852" y="360589"/>
                  <a:pt x="261522" y="357350"/>
                  <a:pt x="233539" y="350870"/>
                </a:cubicBezTo>
                <a:cubicBezTo>
                  <a:pt x="205556" y="344391"/>
                  <a:pt x="183488" y="335611"/>
                  <a:pt x="167337" y="324530"/>
                </a:cubicBezTo>
                <a:cubicBezTo>
                  <a:pt x="151186" y="313450"/>
                  <a:pt x="143485" y="301430"/>
                  <a:pt x="144237" y="288471"/>
                </a:cubicBezTo>
                <a:close/>
                <a:moveTo>
                  <a:pt x="324530" y="0"/>
                </a:moveTo>
                <a:cubicBezTo>
                  <a:pt x="325658" y="0"/>
                  <a:pt x="326596" y="94"/>
                  <a:pt x="327347" y="282"/>
                </a:cubicBezTo>
                <a:lnTo>
                  <a:pt x="642862" y="99444"/>
                </a:lnTo>
                <a:cubicBezTo>
                  <a:pt x="646994" y="100946"/>
                  <a:pt x="649060" y="103857"/>
                  <a:pt x="649060" y="108177"/>
                </a:cubicBezTo>
                <a:cubicBezTo>
                  <a:pt x="649060" y="112496"/>
                  <a:pt x="646994" y="115407"/>
                  <a:pt x="642862" y="116910"/>
                </a:cubicBezTo>
                <a:lnTo>
                  <a:pt x="327347" y="216072"/>
                </a:lnTo>
                <a:cubicBezTo>
                  <a:pt x="326596" y="216260"/>
                  <a:pt x="325658" y="216354"/>
                  <a:pt x="324530" y="216354"/>
                </a:cubicBezTo>
                <a:cubicBezTo>
                  <a:pt x="323403" y="216354"/>
                  <a:pt x="322465" y="216260"/>
                  <a:pt x="321714" y="216072"/>
                </a:cubicBezTo>
                <a:lnTo>
                  <a:pt x="138038" y="158039"/>
                </a:lnTo>
                <a:cubicBezTo>
                  <a:pt x="129962" y="164425"/>
                  <a:pt x="123295" y="174895"/>
                  <a:pt x="118037" y="189450"/>
                </a:cubicBezTo>
                <a:cubicBezTo>
                  <a:pt x="112778" y="204005"/>
                  <a:pt x="109585" y="220767"/>
                  <a:pt x="108458" y="239735"/>
                </a:cubicBezTo>
                <a:cubicBezTo>
                  <a:pt x="120291" y="246497"/>
                  <a:pt x="126206" y="256732"/>
                  <a:pt x="126206" y="270442"/>
                </a:cubicBezTo>
                <a:cubicBezTo>
                  <a:pt x="126206" y="283401"/>
                  <a:pt x="120761" y="293448"/>
                  <a:pt x="109867" y="300585"/>
                </a:cubicBezTo>
                <a:lnTo>
                  <a:pt x="126206" y="422566"/>
                </a:lnTo>
                <a:cubicBezTo>
                  <a:pt x="126582" y="425195"/>
                  <a:pt x="125831" y="427542"/>
                  <a:pt x="123952" y="429608"/>
                </a:cubicBezTo>
                <a:cubicBezTo>
                  <a:pt x="122263" y="431674"/>
                  <a:pt x="120009" y="432707"/>
                  <a:pt x="117192" y="432707"/>
                </a:cubicBezTo>
                <a:lnTo>
                  <a:pt x="63104" y="432707"/>
                </a:lnTo>
                <a:cubicBezTo>
                  <a:pt x="60286" y="432707"/>
                  <a:pt x="58032" y="431674"/>
                  <a:pt x="56342" y="429608"/>
                </a:cubicBezTo>
                <a:cubicBezTo>
                  <a:pt x="54464" y="427542"/>
                  <a:pt x="53713" y="425195"/>
                  <a:pt x="54088" y="422566"/>
                </a:cubicBezTo>
                <a:lnTo>
                  <a:pt x="70427" y="300585"/>
                </a:lnTo>
                <a:cubicBezTo>
                  <a:pt x="59535" y="293448"/>
                  <a:pt x="54088" y="283401"/>
                  <a:pt x="54088" y="270442"/>
                </a:cubicBezTo>
                <a:cubicBezTo>
                  <a:pt x="54088" y="256732"/>
                  <a:pt x="60192" y="246309"/>
                  <a:pt x="72399" y="239172"/>
                </a:cubicBezTo>
                <a:cubicBezTo>
                  <a:pt x="74465" y="200296"/>
                  <a:pt x="83668" y="169308"/>
                  <a:pt x="100007" y="146208"/>
                </a:cubicBezTo>
                <a:lnTo>
                  <a:pt x="6198" y="116910"/>
                </a:lnTo>
                <a:cubicBezTo>
                  <a:pt x="2066" y="115407"/>
                  <a:pt x="0" y="112496"/>
                  <a:pt x="0" y="108177"/>
                </a:cubicBezTo>
                <a:cubicBezTo>
                  <a:pt x="0" y="103857"/>
                  <a:pt x="2066" y="100946"/>
                  <a:pt x="6198" y="99444"/>
                </a:cubicBezTo>
                <a:lnTo>
                  <a:pt x="321714" y="282"/>
                </a:lnTo>
                <a:cubicBezTo>
                  <a:pt x="322465" y="94"/>
                  <a:pt x="323403" y="0"/>
                  <a:pt x="32453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308">
            <a:extLst>
              <a:ext uri="{FF2B5EF4-FFF2-40B4-BE49-F238E27FC236}">
                <a16:creationId xmlns:a16="http://schemas.microsoft.com/office/drawing/2014/main" id="{136209A6-191E-430F-BA79-98BA924E8562}"/>
              </a:ext>
            </a:extLst>
          </p:cNvPr>
          <p:cNvSpPr/>
          <p:nvPr/>
        </p:nvSpPr>
        <p:spPr>
          <a:xfrm>
            <a:off x="3905650" y="2980459"/>
            <a:ext cx="430944" cy="395579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264">
            <a:extLst>
              <a:ext uri="{FF2B5EF4-FFF2-40B4-BE49-F238E27FC236}">
                <a16:creationId xmlns:a16="http://schemas.microsoft.com/office/drawing/2014/main" id="{1B74F058-53BC-4FFE-A84C-635A407EB4C2}"/>
              </a:ext>
            </a:extLst>
          </p:cNvPr>
          <p:cNvSpPr/>
          <p:nvPr/>
        </p:nvSpPr>
        <p:spPr>
          <a:xfrm>
            <a:off x="1528091" y="5836133"/>
            <a:ext cx="576943" cy="432707"/>
          </a:xfrm>
          <a:custGeom>
            <a:avLst/>
            <a:gdLst>
              <a:gd name="connsiteX0" fmla="*/ 97472 w 576943"/>
              <a:gd name="connsiteY0" fmla="*/ 198324 h 432707"/>
              <a:gd name="connsiteX1" fmla="*/ 108459 w 576943"/>
              <a:gd name="connsiteY1" fmla="*/ 203113 h 432707"/>
              <a:gd name="connsiteX2" fmla="*/ 151983 w 576943"/>
              <a:gd name="connsiteY2" fmla="*/ 228890 h 432707"/>
              <a:gd name="connsiteX3" fmla="*/ 198325 w 576943"/>
              <a:gd name="connsiteY3" fmla="*/ 237482 h 432707"/>
              <a:gd name="connsiteX4" fmla="*/ 244666 w 576943"/>
              <a:gd name="connsiteY4" fmla="*/ 228890 h 432707"/>
              <a:gd name="connsiteX5" fmla="*/ 288190 w 576943"/>
              <a:gd name="connsiteY5" fmla="*/ 203113 h 432707"/>
              <a:gd name="connsiteX6" fmla="*/ 299177 w 576943"/>
              <a:gd name="connsiteY6" fmla="*/ 198324 h 432707"/>
              <a:gd name="connsiteX7" fmla="*/ 360308 w 576943"/>
              <a:gd name="connsiteY7" fmla="*/ 225368 h 432707"/>
              <a:gd name="connsiteX8" fmla="*/ 297487 w 576943"/>
              <a:gd name="connsiteY8" fmla="*/ 225368 h 432707"/>
              <a:gd name="connsiteX9" fmla="*/ 272132 w 576943"/>
              <a:gd name="connsiteY9" fmla="*/ 236073 h 432707"/>
              <a:gd name="connsiteX10" fmla="*/ 261428 w 576943"/>
              <a:gd name="connsiteY10" fmla="*/ 261427 h 432707"/>
              <a:gd name="connsiteX11" fmla="*/ 261428 w 576943"/>
              <a:gd name="connsiteY11" fmla="*/ 315515 h 432707"/>
              <a:gd name="connsiteX12" fmla="*/ 272132 w 576943"/>
              <a:gd name="connsiteY12" fmla="*/ 340869 h 432707"/>
              <a:gd name="connsiteX13" fmla="*/ 297487 w 576943"/>
              <a:gd name="connsiteY13" fmla="*/ 351574 h 432707"/>
              <a:gd name="connsiteX14" fmla="*/ 369604 w 576943"/>
              <a:gd name="connsiteY14" fmla="*/ 351574 h 432707"/>
              <a:gd name="connsiteX15" fmla="*/ 369604 w 576943"/>
              <a:gd name="connsiteY15" fmla="*/ 418622 h 432707"/>
              <a:gd name="connsiteX16" fmla="*/ 321432 w 576943"/>
              <a:gd name="connsiteY16" fmla="*/ 432707 h 432707"/>
              <a:gd name="connsiteX17" fmla="*/ 75217 w 576943"/>
              <a:gd name="connsiteY17" fmla="*/ 432707 h 432707"/>
              <a:gd name="connsiteX18" fmla="*/ 20565 w 576943"/>
              <a:gd name="connsiteY18" fmla="*/ 413269 h 432707"/>
              <a:gd name="connsiteX19" fmla="*/ 0 w 576943"/>
              <a:gd name="connsiteY19" fmla="*/ 359744 h 432707"/>
              <a:gd name="connsiteX20" fmla="*/ 986 w 576943"/>
              <a:gd name="connsiteY20" fmla="*/ 330587 h 432707"/>
              <a:gd name="connsiteX21" fmla="*/ 4930 w 576943"/>
              <a:gd name="connsiteY21" fmla="*/ 299881 h 432707"/>
              <a:gd name="connsiteX22" fmla="*/ 12395 w 576943"/>
              <a:gd name="connsiteY22" fmla="*/ 269315 h 432707"/>
              <a:gd name="connsiteX23" fmla="*/ 24509 w 576943"/>
              <a:gd name="connsiteY23" fmla="*/ 241848 h 432707"/>
              <a:gd name="connsiteX24" fmla="*/ 41975 w 576943"/>
              <a:gd name="connsiteY24" fmla="*/ 219030 h 432707"/>
              <a:gd name="connsiteX25" fmla="*/ 66062 w 576943"/>
              <a:gd name="connsiteY25" fmla="*/ 203958 h 432707"/>
              <a:gd name="connsiteX26" fmla="*/ 97472 w 576943"/>
              <a:gd name="connsiteY26" fmla="*/ 198324 h 432707"/>
              <a:gd name="connsiteX27" fmla="*/ 405663 w 576943"/>
              <a:gd name="connsiteY27" fmla="*/ 144236 h 432707"/>
              <a:gd name="connsiteX28" fmla="*/ 459752 w 576943"/>
              <a:gd name="connsiteY28" fmla="*/ 144236 h 432707"/>
              <a:gd name="connsiteX29" fmla="*/ 466090 w 576943"/>
              <a:gd name="connsiteY29" fmla="*/ 146912 h 432707"/>
              <a:gd name="connsiteX30" fmla="*/ 468766 w 576943"/>
              <a:gd name="connsiteY30" fmla="*/ 153250 h 432707"/>
              <a:gd name="connsiteX31" fmla="*/ 468766 w 576943"/>
              <a:gd name="connsiteY31" fmla="*/ 252412 h 432707"/>
              <a:gd name="connsiteX32" fmla="*/ 567928 w 576943"/>
              <a:gd name="connsiteY32" fmla="*/ 252412 h 432707"/>
              <a:gd name="connsiteX33" fmla="*/ 574267 w 576943"/>
              <a:gd name="connsiteY33" fmla="*/ 255089 h 432707"/>
              <a:gd name="connsiteX34" fmla="*/ 576943 w 576943"/>
              <a:gd name="connsiteY34" fmla="*/ 261427 h 432707"/>
              <a:gd name="connsiteX35" fmla="*/ 576943 w 576943"/>
              <a:gd name="connsiteY35" fmla="*/ 315515 h 432707"/>
              <a:gd name="connsiteX36" fmla="*/ 574267 w 576943"/>
              <a:gd name="connsiteY36" fmla="*/ 321854 h 432707"/>
              <a:gd name="connsiteX37" fmla="*/ 567928 w 576943"/>
              <a:gd name="connsiteY37" fmla="*/ 324530 h 432707"/>
              <a:gd name="connsiteX38" fmla="*/ 468766 w 576943"/>
              <a:gd name="connsiteY38" fmla="*/ 324530 h 432707"/>
              <a:gd name="connsiteX39" fmla="*/ 468766 w 576943"/>
              <a:gd name="connsiteY39" fmla="*/ 423692 h 432707"/>
              <a:gd name="connsiteX40" fmla="*/ 466090 w 576943"/>
              <a:gd name="connsiteY40" fmla="*/ 430031 h 432707"/>
              <a:gd name="connsiteX41" fmla="*/ 459752 w 576943"/>
              <a:gd name="connsiteY41" fmla="*/ 432707 h 432707"/>
              <a:gd name="connsiteX42" fmla="*/ 405663 w 576943"/>
              <a:gd name="connsiteY42" fmla="*/ 432707 h 432707"/>
              <a:gd name="connsiteX43" fmla="*/ 399325 w 576943"/>
              <a:gd name="connsiteY43" fmla="*/ 430031 h 432707"/>
              <a:gd name="connsiteX44" fmla="*/ 396649 w 576943"/>
              <a:gd name="connsiteY44" fmla="*/ 423692 h 432707"/>
              <a:gd name="connsiteX45" fmla="*/ 396649 w 576943"/>
              <a:gd name="connsiteY45" fmla="*/ 324530 h 432707"/>
              <a:gd name="connsiteX46" fmla="*/ 297487 w 576943"/>
              <a:gd name="connsiteY46" fmla="*/ 324530 h 432707"/>
              <a:gd name="connsiteX47" fmla="*/ 291148 w 576943"/>
              <a:gd name="connsiteY47" fmla="*/ 321854 h 432707"/>
              <a:gd name="connsiteX48" fmla="*/ 288472 w 576943"/>
              <a:gd name="connsiteY48" fmla="*/ 315515 h 432707"/>
              <a:gd name="connsiteX49" fmla="*/ 288472 w 576943"/>
              <a:gd name="connsiteY49" fmla="*/ 261427 h 432707"/>
              <a:gd name="connsiteX50" fmla="*/ 291148 w 576943"/>
              <a:gd name="connsiteY50" fmla="*/ 255089 h 432707"/>
              <a:gd name="connsiteX51" fmla="*/ 297487 w 576943"/>
              <a:gd name="connsiteY51" fmla="*/ 252412 h 432707"/>
              <a:gd name="connsiteX52" fmla="*/ 396649 w 576943"/>
              <a:gd name="connsiteY52" fmla="*/ 252412 h 432707"/>
              <a:gd name="connsiteX53" fmla="*/ 396649 w 576943"/>
              <a:gd name="connsiteY53" fmla="*/ 153250 h 432707"/>
              <a:gd name="connsiteX54" fmla="*/ 399325 w 576943"/>
              <a:gd name="connsiteY54" fmla="*/ 146912 h 432707"/>
              <a:gd name="connsiteX55" fmla="*/ 405663 w 576943"/>
              <a:gd name="connsiteY55" fmla="*/ 144236 h 432707"/>
              <a:gd name="connsiteX56" fmla="*/ 198325 w 576943"/>
              <a:gd name="connsiteY56" fmla="*/ 0 h 432707"/>
              <a:gd name="connsiteX57" fmla="*/ 274809 w 576943"/>
              <a:gd name="connsiteY57" fmla="*/ 31692 h 432707"/>
              <a:gd name="connsiteX58" fmla="*/ 306501 w 576943"/>
              <a:gd name="connsiteY58" fmla="*/ 108177 h 432707"/>
              <a:gd name="connsiteX59" fmla="*/ 274809 w 576943"/>
              <a:gd name="connsiteY59" fmla="*/ 184661 h 432707"/>
              <a:gd name="connsiteX60" fmla="*/ 198325 w 576943"/>
              <a:gd name="connsiteY60" fmla="*/ 216353 h 432707"/>
              <a:gd name="connsiteX61" fmla="*/ 121840 w 576943"/>
              <a:gd name="connsiteY61" fmla="*/ 184661 h 432707"/>
              <a:gd name="connsiteX62" fmla="*/ 90148 w 576943"/>
              <a:gd name="connsiteY62" fmla="*/ 108177 h 432707"/>
              <a:gd name="connsiteX63" fmla="*/ 121840 w 576943"/>
              <a:gd name="connsiteY63" fmla="*/ 31692 h 432707"/>
              <a:gd name="connsiteX64" fmla="*/ 198325 w 576943"/>
              <a:gd name="connsiteY64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943" h="432707">
                <a:moveTo>
                  <a:pt x="97472" y="198324"/>
                </a:moveTo>
                <a:cubicBezTo>
                  <a:pt x="101041" y="198324"/>
                  <a:pt x="104703" y="199920"/>
                  <a:pt x="108459" y="203113"/>
                </a:cubicBezTo>
                <a:cubicBezTo>
                  <a:pt x="123296" y="214569"/>
                  <a:pt x="137804" y="223162"/>
                  <a:pt x="151983" y="228890"/>
                </a:cubicBezTo>
                <a:cubicBezTo>
                  <a:pt x="166162" y="234618"/>
                  <a:pt x="181609" y="237482"/>
                  <a:pt x="198325" y="237482"/>
                </a:cubicBezTo>
                <a:cubicBezTo>
                  <a:pt x="215039" y="237482"/>
                  <a:pt x="230487" y="234618"/>
                  <a:pt x="244666" y="228890"/>
                </a:cubicBezTo>
                <a:cubicBezTo>
                  <a:pt x="258845" y="223162"/>
                  <a:pt x="273353" y="214569"/>
                  <a:pt x="288190" y="203113"/>
                </a:cubicBezTo>
                <a:cubicBezTo>
                  <a:pt x="291946" y="199920"/>
                  <a:pt x="295609" y="198324"/>
                  <a:pt x="299177" y="198324"/>
                </a:cubicBezTo>
                <a:cubicBezTo>
                  <a:pt x="323967" y="198324"/>
                  <a:pt x="344344" y="207339"/>
                  <a:pt x="360308" y="225368"/>
                </a:cubicBezTo>
                <a:lnTo>
                  <a:pt x="297487" y="225368"/>
                </a:lnTo>
                <a:cubicBezTo>
                  <a:pt x="287721" y="225368"/>
                  <a:pt x="279269" y="228937"/>
                  <a:pt x="272132" y="236073"/>
                </a:cubicBezTo>
                <a:cubicBezTo>
                  <a:pt x="264996" y="243210"/>
                  <a:pt x="261428" y="251661"/>
                  <a:pt x="261428" y="261427"/>
                </a:cubicBezTo>
                <a:lnTo>
                  <a:pt x="261428" y="315515"/>
                </a:lnTo>
                <a:cubicBezTo>
                  <a:pt x="261428" y="325281"/>
                  <a:pt x="264996" y="333733"/>
                  <a:pt x="272132" y="340869"/>
                </a:cubicBezTo>
                <a:cubicBezTo>
                  <a:pt x="279269" y="348006"/>
                  <a:pt x="287721" y="351574"/>
                  <a:pt x="297487" y="351574"/>
                </a:cubicBezTo>
                <a:lnTo>
                  <a:pt x="369604" y="351574"/>
                </a:lnTo>
                <a:lnTo>
                  <a:pt x="369604" y="418622"/>
                </a:lnTo>
                <a:cubicBezTo>
                  <a:pt x="356834" y="428012"/>
                  <a:pt x="340776" y="432707"/>
                  <a:pt x="321432" y="432707"/>
                </a:cubicBezTo>
                <a:lnTo>
                  <a:pt x="75217" y="432707"/>
                </a:lnTo>
                <a:cubicBezTo>
                  <a:pt x="52492" y="432707"/>
                  <a:pt x="34275" y="426228"/>
                  <a:pt x="20565" y="413269"/>
                </a:cubicBezTo>
                <a:cubicBezTo>
                  <a:pt x="6855" y="400310"/>
                  <a:pt x="0" y="382469"/>
                  <a:pt x="0" y="359744"/>
                </a:cubicBezTo>
                <a:cubicBezTo>
                  <a:pt x="0" y="349790"/>
                  <a:pt x="329" y="340071"/>
                  <a:pt x="986" y="330587"/>
                </a:cubicBezTo>
                <a:cubicBezTo>
                  <a:pt x="1643" y="321103"/>
                  <a:pt x="2958" y="310867"/>
                  <a:pt x="4930" y="299881"/>
                </a:cubicBezTo>
                <a:cubicBezTo>
                  <a:pt x="6902" y="288894"/>
                  <a:pt x="9390" y="278705"/>
                  <a:pt x="12395" y="269315"/>
                </a:cubicBezTo>
                <a:cubicBezTo>
                  <a:pt x="15401" y="259925"/>
                  <a:pt x="19439" y="250769"/>
                  <a:pt x="24509" y="241848"/>
                </a:cubicBezTo>
                <a:cubicBezTo>
                  <a:pt x="29580" y="232927"/>
                  <a:pt x="35402" y="225321"/>
                  <a:pt x="41975" y="219030"/>
                </a:cubicBezTo>
                <a:cubicBezTo>
                  <a:pt x="48548" y="212738"/>
                  <a:pt x="56577" y="207714"/>
                  <a:pt x="66062" y="203958"/>
                </a:cubicBezTo>
                <a:cubicBezTo>
                  <a:pt x="75546" y="200202"/>
                  <a:pt x="86016" y="198324"/>
                  <a:pt x="97472" y="198324"/>
                </a:cubicBezTo>
                <a:close/>
                <a:moveTo>
                  <a:pt x="405663" y="144236"/>
                </a:moveTo>
                <a:lnTo>
                  <a:pt x="459752" y="144236"/>
                </a:lnTo>
                <a:cubicBezTo>
                  <a:pt x="462193" y="144236"/>
                  <a:pt x="464306" y="145128"/>
                  <a:pt x="466090" y="146912"/>
                </a:cubicBezTo>
                <a:cubicBezTo>
                  <a:pt x="467874" y="148696"/>
                  <a:pt x="468766" y="150809"/>
                  <a:pt x="468766" y="153250"/>
                </a:cubicBezTo>
                <a:lnTo>
                  <a:pt x="468766" y="252412"/>
                </a:lnTo>
                <a:lnTo>
                  <a:pt x="567928" y="252412"/>
                </a:lnTo>
                <a:cubicBezTo>
                  <a:pt x="570370" y="252412"/>
                  <a:pt x="572483" y="253304"/>
                  <a:pt x="574267" y="255089"/>
                </a:cubicBezTo>
                <a:cubicBezTo>
                  <a:pt x="576051" y="256873"/>
                  <a:pt x="576943" y="258986"/>
                  <a:pt x="576943" y="261427"/>
                </a:cubicBezTo>
                <a:lnTo>
                  <a:pt x="576943" y="315515"/>
                </a:lnTo>
                <a:cubicBezTo>
                  <a:pt x="576943" y="317957"/>
                  <a:pt x="576051" y="320070"/>
                  <a:pt x="574267" y="321854"/>
                </a:cubicBezTo>
                <a:cubicBezTo>
                  <a:pt x="572483" y="323638"/>
                  <a:pt x="570370" y="324530"/>
                  <a:pt x="567928" y="324530"/>
                </a:cubicBezTo>
                <a:lnTo>
                  <a:pt x="468766" y="324530"/>
                </a:lnTo>
                <a:lnTo>
                  <a:pt x="468766" y="423692"/>
                </a:lnTo>
                <a:cubicBezTo>
                  <a:pt x="468766" y="426134"/>
                  <a:pt x="467874" y="428247"/>
                  <a:pt x="466090" y="430031"/>
                </a:cubicBezTo>
                <a:cubicBezTo>
                  <a:pt x="464306" y="431815"/>
                  <a:pt x="462193" y="432707"/>
                  <a:pt x="459752" y="432707"/>
                </a:cubicBezTo>
                <a:lnTo>
                  <a:pt x="405663" y="432707"/>
                </a:lnTo>
                <a:cubicBezTo>
                  <a:pt x="403222" y="432707"/>
                  <a:pt x="401109" y="431815"/>
                  <a:pt x="399325" y="430031"/>
                </a:cubicBezTo>
                <a:cubicBezTo>
                  <a:pt x="397541" y="428247"/>
                  <a:pt x="396649" y="426134"/>
                  <a:pt x="396649" y="423692"/>
                </a:cubicBezTo>
                <a:lnTo>
                  <a:pt x="396649" y="324530"/>
                </a:lnTo>
                <a:lnTo>
                  <a:pt x="297487" y="324530"/>
                </a:lnTo>
                <a:cubicBezTo>
                  <a:pt x="295045" y="324530"/>
                  <a:pt x="292932" y="323638"/>
                  <a:pt x="291148" y="321854"/>
                </a:cubicBezTo>
                <a:cubicBezTo>
                  <a:pt x="289364" y="320070"/>
                  <a:pt x="288472" y="317957"/>
                  <a:pt x="288472" y="315515"/>
                </a:cubicBezTo>
                <a:lnTo>
                  <a:pt x="288472" y="261427"/>
                </a:lnTo>
                <a:cubicBezTo>
                  <a:pt x="288472" y="258986"/>
                  <a:pt x="289364" y="256873"/>
                  <a:pt x="291148" y="255089"/>
                </a:cubicBezTo>
                <a:cubicBezTo>
                  <a:pt x="292932" y="253304"/>
                  <a:pt x="295045" y="252412"/>
                  <a:pt x="297487" y="252412"/>
                </a:cubicBezTo>
                <a:lnTo>
                  <a:pt x="396649" y="252412"/>
                </a:lnTo>
                <a:lnTo>
                  <a:pt x="396649" y="153250"/>
                </a:lnTo>
                <a:cubicBezTo>
                  <a:pt x="396649" y="150809"/>
                  <a:pt x="397541" y="148696"/>
                  <a:pt x="399325" y="146912"/>
                </a:cubicBezTo>
                <a:cubicBezTo>
                  <a:pt x="401109" y="145128"/>
                  <a:pt x="403222" y="144236"/>
                  <a:pt x="405663" y="144236"/>
                </a:cubicBezTo>
                <a:close/>
                <a:moveTo>
                  <a:pt x="198325" y="0"/>
                </a:moveTo>
                <a:cubicBezTo>
                  <a:pt x="228186" y="0"/>
                  <a:pt x="253681" y="10564"/>
                  <a:pt x="274809" y="31692"/>
                </a:cubicBezTo>
                <a:cubicBezTo>
                  <a:pt x="295937" y="52821"/>
                  <a:pt x="306501" y="78315"/>
                  <a:pt x="306501" y="108177"/>
                </a:cubicBezTo>
                <a:cubicBezTo>
                  <a:pt x="306501" y="138038"/>
                  <a:pt x="295937" y="163533"/>
                  <a:pt x="274809" y="184661"/>
                </a:cubicBezTo>
                <a:cubicBezTo>
                  <a:pt x="253681" y="205789"/>
                  <a:pt x="228186" y="216353"/>
                  <a:pt x="198325" y="216353"/>
                </a:cubicBezTo>
                <a:cubicBezTo>
                  <a:pt x="168463" y="216353"/>
                  <a:pt x="142968" y="205789"/>
                  <a:pt x="121840" y="184661"/>
                </a:cubicBezTo>
                <a:cubicBezTo>
                  <a:pt x="100712" y="163533"/>
                  <a:pt x="90148" y="138038"/>
                  <a:pt x="90148" y="108177"/>
                </a:cubicBezTo>
                <a:cubicBezTo>
                  <a:pt x="90148" y="78315"/>
                  <a:pt x="100712" y="52821"/>
                  <a:pt x="121840" y="31692"/>
                </a:cubicBezTo>
                <a:cubicBezTo>
                  <a:pt x="142968" y="10564"/>
                  <a:pt x="168463" y="0"/>
                  <a:pt x="198325" y="0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6092E5E-40F2-4938-B148-A6A547363E99}"/>
              </a:ext>
            </a:extLst>
          </p:cNvPr>
          <p:cNvCxnSpPr/>
          <p:nvPr/>
        </p:nvCxnSpPr>
        <p:spPr>
          <a:xfrm>
            <a:off x="1475656" y="4509120"/>
            <a:ext cx="4168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CF32303-2D6B-4B98-A737-2FD63E38BB64}"/>
              </a:ext>
            </a:extLst>
          </p:cNvPr>
          <p:cNvCxnSpPr/>
          <p:nvPr/>
        </p:nvCxnSpPr>
        <p:spPr>
          <a:xfrm>
            <a:off x="1467322" y="5085184"/>
            <a:ext cx="4168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DA8A1BD-C43C-4FD8-BCD4-9A6EB41BEC25}"/>
              </a:ext>
            </a:extLst>
          </p:cNvPr>
          <p:cNvSpPr/>
          <p:nvPr/>
        </p:nvSpPr>
        <p:spPr>
          <a:xfrm>
            <a:off x="2542516" y="3100898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SPÉCIALITÉ</a:t>
            </a:r>
          </a:p>
        </p:txBody>
      </p:sp>
    </p:spTree>
    <p:extLst>
      <p:ext uri="{BB962C8B-B14F-4D97-AF65-F5344CB8AC3E}">
        <p14:creationId xmlns:p14="http://schemas.microsoft.com/office/powerpoint/2010/main" val="4144287854"/>
      </p:ext>
    </p:extLst>
  </p:cSld>
  <p:clrMapOvr>
    <a:masterClrMapping/>
  </p:clrMapOvr>
</p:sld>
</file>

<file path=ppt/theme/theme1.xml><?xml version="1.0" encoding="utf-8"?>
<a:theme xmlns:a="http://schemas.openxmlformats.org/drawingml/2006/main" name="Institu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11717</TotalTime>
  <Words>1404</Words>
  <Application>Microsoft Office PowerPoint</Application>
  <PresentationFormat>Affichage à l'écran (4:3)</PresentationFormat>
  <Paragraphs>329</Paragraphs>
  <Slides>19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Bebas Neue Bold</vt:lpstr>
      <vt:lpstr>Berlin Sans FB Demi</vt:lpstr>
      <vt:lpstr>Calibri</vt:lpstr>
      <vt:lpstr>Gill Sans MT Condensed</vt:lpstr>
      <vt:lpstr>Helvetica</vt:lpstr>
      <vt:lpstr>Times New Roman</vt:lpstr>
      <vt:lpstr>Wingdings 2</vt:lpstr>
      <vt:lpstr>Wingdings 3</vt:lpstr>
      <vt:lpstr>Institution</vt:lpstr>
      <vt:lpstr>Picture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Formation (IS)</vt:lpstr>
      <vt:lpstr>Présentation PowerPoint</vt:lpstr>
      <vt:lpstr>Présentation PowerPoint</vt:lpstr>
      <vt:lpstr>Présentation PowerPoint</vt:lpstr>
      <vt:lpstr>V</vt:lpstr>
      <vt:lpstr>Présentation PowerPoint</vt:lpstr>
      <vt:lpstr>Présentation PowerPoint</vt:lpstr>
      <vt:lpstr>SECRETARIAT 4/5: STATISTIQUES 1ER EMPLOI 2015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SICARD</dc:creator>
  <cp:lastModifiedBy>etienne sicard</cp:lastModifiedBy>
  <cp:revision>289</cp:revision>
  <cp:lastPrinted>2015-01-26T10:04:32Z</cp:lastPrinted>
  <dcterms:created xsi:type="dcterms:W3CDTF">2012-05-04T07:41:45Z</dcterms:created>
  <dcterms:modified xsi:type="dcterms:W3CDTF">2020-11-26T11:26:48Z</dcterms:modified>
</cp:coreProperties>
</file>