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77" r:id="rId2"/>
    <p:sldId id="335" r:id="rId3"/>
    <p:sldId id="336" r:id="rId4"/>
    <p:sldId id="338" r:id="rId5"/>
    <p:sldId id="340" r:id="rId6"/>
    <p:sldId id="344" r:id="rId7"/>
    <p:sldId id="34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s INSA" id="{339B715A-A4F6-482F-9E8F-E995A152AF53}">
          <p14:sldIdLst>
            <p14:sldId id="277"/>
            <p14:sldId id="335"/>
            <p14:sldId id="336"/>
            <p14:sldId id="338"/>
            <p14:sldId id="340"/>
            <p14:sldId id="344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e Hatier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4E707E"/>
    <a:srgbClr val="004D6F"/>
    <a:srgbClr val="020202"/>
    <a:srgbClr val="000099"/>
    <a:srgbClr val="B2B2B2"/>
    <a:srgbClr val="E29100"/>
    <a:srgbClr val="81989C"/>
    <a:srgbClr val="208998"/>
    <a:srgbClr val="866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1" autoAdjust="0"/>
    <p:restoredTop sz="94675" autoAdjust="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"/>
    </p:cViewPr>
  </p:sorterViewPr>
  <p:notesViewPr>
    <p:cSldViewPr>
      <p:cViewPr varScale="1">
        <p:scale>
          <a:sx n="85" d="100"/>
          <a:sy n="85" d="100"/>
        </p:scale>
        <p:origin x="-22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D83B-9DE4-409D-8C69-9AAFFF019AD5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09A7E-9FDA-4ADE-A352-0493167C5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7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7FBD-EF29-464F-B0FD-BBB317DC4821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1C018-655D-44EC-B865-EFE2E2598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91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2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61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74" y="369979"/>
            <a:ext cx="2817778" cy="6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419871" y="6353714"/>
            <a:ext cx="2088233" cy="5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3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1.1</a:t>
            </a:r>
          </a:p>
          <a:p>
            <a:pPr lvl="1"/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de 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1" y="221949"/>
            <a:ext cx="1365908" cy="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5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32" y="6237312"/>
            <a:ext cx="149641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hyperlink" Target="mailto:alexandre.boyer@insa-toulouse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rginie.gary@insa-toulouse.fr" TargetMode="External"/><Relationship Id="rId5" Type="http://schemas.openxmlformats.org/officeDocument/2006/relationships/hyperlink" Target="https://gei.insa-toulouse.fr/fr/international/mobilite-sortante.html" TargetMode="External"/><Relationship Id="rId4" Type="http://schemas.openxmlformats.org/officeDocument/2006/relationships/hyperlink" Target="https://international.insa-toulous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/>
          </p:cNvSpPr>
          <p:nvPr/>
        </p:nvSpPr>
        <p:spPr>
          <a:xfrm>
            <a:off x="3347864" y="1978461"/>
            <a:ext cx="5544616" cy="32403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3600" dirty="0"/>
              <a:t>Effectuer un Double-Diplôme à l’étranger</a:t>
            </a:r>
          </a:p>
          <a:p>
            <a:endParaRPr lang="fr-FR" sz="2400" dirty="0"/>
          </a:p>
          <a:p>
            <a:r>
              <a:rPr lang="fr-FR" sz="2400" dirty="0"/>
              <a:t>Département de Génie Electrique et Informatique</a:t>
            </a:r>
          </a:p>
          <a:p>
            <a:endParaRPr lang="fr-FR" sz="2400" dirty="0"/>
          </a:p>
          <a:p>
            <a:r>
              <a:rPr lang="fr-FR" sz="2400" dirty="0"/>
              <a:t>Sept. 2025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573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43608" y="188640"/>
            <a:ext cx="6264696" cy="423109"/>
          </a:xfrm>
        </p:spPr>
        <p:txBody>
          <a:bodyPr/>
          <a:lstStyle/>
          <a:p>
            <a:r>
              <a:rPr lang="fr-FR" sz="2800" dirty="0"/>
              <a:t>Effectuer un DD au Canada        </a:t>
            </a:r>
            <a:r>
              <a:rPr lang="fr-FR" sz="1400" dirty="0"/>
              <a:t>1/2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28543" y="1194096"/>
            <a:ext cx="9433048" cy="5187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1400" dirty="0"/>
              <a:t>Ecole Technologique Supérieure de Montréal (ETS Montréal)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 Aérospatial (AE)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FORMATION COMPLEMENTAIRE !</a:t>
            </a:r>
            <a:endParaRPr lang="fr-FR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de la Production automatisée (AE)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 Electrique (AE)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concentration « Energies renouvelables et efficacité énergétique » (AE)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concentration « </a:t>
            </a:r>
            <a:r>
              <a:rPr lang="fr-FR" sz="1200" b="1" dirty="0"/>
              <a:t>Génie des risques de santé et sécurité du travail </a:t>
            </a:r>
            <a:r>
              <a:rPr lang="fr-FR" sz="1200" dirty="0"/>
              <a:t>» (AE+IR)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COMPLEMENTAIRE !</a:t>
            </a:r>
            <a:endParaRPr lang="fr-FR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concentration « </a:t>
            </a:r>
            <a:r>
              <a:rPr lang="fr-FR" sz="1200" b="1" dirty="0"/>
              <a:t>Projets internationaux et ingénierie globale</a:t>
            </a:r>
            <a:r>
              <a:rPr lang="fr-FR" sz="1200" dirty="0"/>
              <a:t> » (AE+IR)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TRANSVERSALE 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concentration « </a:t>
            </a:r>
            <a:r>
              <a:rPr lang="fr-FR" sz="1200" b="1" dirty="0"/>
              <a:t>Gestion de l’innovation</a:t>
            </a:r>
            <a:r>
              <a:rPr lang="fr-FR" sz="1200" dirty="0"/>
              <a:t> » (AE+IR) 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TRANSVERSALE ! </a:t>
            </a:r>
            <a:endParaRPr lang="fr-FR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concentration « </a:t>
            </a:r>
            <a:r>
              <a:rPr lang="fr-FR" sz="1200" b="1" dirty="0"/>
              <a:t>Gestion de projets d’ingénierie</a:t>
            </a:r>
            <a:r>
              <a:rPr lang="fr-FR" sz="1200" dirty="0"/>
              <a:t> » (AE+IR) 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TRANSVERSALE 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 Logiciel (IR)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 des Technologies de l’Information (IR)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concentration « Réseaux de Télécommunications » (IR) </a:t>
            </a:r>
          </a:p>
          <a:p>
            <a:pPr marL="0" indent="0">
              <a:buFont typeface="Arial" pitchFamily="34" charset="0"/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1247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"/>
          <p:cNvSpPr>
            <a:spLocks noGrp="1"/>
          </p:cNvSpPr>
          <p:nvPr>
            <p:ph idx="1"/>
          </p:nvPr>
        </p:nvSpPr>
        <p:spPr>
          <a:xfrm>
            <a:off x="179512" y="644406"/>
            <a:ext cx="8424936" cy="6213594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4D4D4D"/>
                </a:solidFill>
              </a:rPr>
              <a:t>Université du Québec à Chicoutimi (UQAC)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Informatique avec concentration </a:t>
            </a:r>
            <a:r>
              <a:rPr lang="fr-FR" sz="1200" b="1" u="sng" dirty="0"/>
              <a:t>JEUX VIDEO</a:t>
            </a:r>
            <a:endParaRPr lang="fr-FR" sz="1200" dirty="0"/>
          </a:p>
          <a:p>
            <a:pPr lvl="1"/>
            <a:r>
              <a:rPr lang="fr-FR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ETUDIANTS INSA TOULOUSE LAUREATS DU CONCOURS UBISOFT 2018 et 2021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Informatique – Intelligence Artificielle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informatique - Cybersécurité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Gestion des organisations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Ingénierie avec concentration Electrique et Informatique (AE)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fr-FR" b="1" dirty="0">
              <a:solidFill>
                <a:srgbClr val="4D4D4D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4D4D4D"/>
                </a:solidFill>
              </a:rPr>
              <a:t>Polytechnique Montréal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génie aérospatial (AE)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génie électrique (AE)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génie industriel (AE-IS)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génie informatique et génie logiciel (IR)</a:t>
            </a:r>
            <a:endParaRPr lang="fr-FR" sz="1200" b="1" dirty="0">
              <a:solidFill>
                <a:srgbClr val="4D4D4D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fr-FR" b="1" dirty="0">
              <a:solidFill>
                <a:srgbClr val="4D4D4D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4D4D4D"/>
                </a:solidFill>
              </a:rPr>
              <a:t>Georgia Tech-Lorraine/Atlanta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fr-FR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ème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CLASSEMENT DE SHANGHAI !! (Eng</a:t>
            </a:r>
            <a:r>
              <a:rPr lang="en-US" sz="1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ineering</a:t>
            </a: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/Technology/Computer Sciences)</a:t>
            </a:r>
            <a:endParaRPr lang="fr-FR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MS in Computer Science (IR)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MS in </a:t>
            </a:r>
            <a:r>
              <a:rPr lang="fr-FR" sz="1200" dirty="0" err="1"/>
              <a:t>Electrical</a:t>
            </a:r>
            <a:r>
              <a:rPr lang="fr-FR" sz="1200" dirty="0"/>
              <a:t> and Computer Engineering (AE+IR/RT)</a:t>
            </a:r>
          </a:p>
          <a:p>
            <a:pPr lvl="1"/>
            <a:endParaRPr lang="fr-FR" sz="120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99592" y="188640"/>
            <a:ext cx="6696744" cy="423109"/>
          </a:xfrm>
        </p:spPr>
        <p:txBody>
          <a:bodyPr/>
          <a:lstStyle/>
          <a:p>
            <a:r>
              <a:rPr lang="fr-FR" sz="2800" dirty="0"/>
              <a:t>Effectuer un DD au Canada  ou USA       </a:t>
            </a:r>
            <a:r>
              <a:rPr lang="fr-FR" sz="1400" dirty="0"/>
              <a:t>2/2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56" y="1124744"/>
            <a:ext cx="1478202" cy="9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06190" y="2112137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Concours Universitaire Ubisoft 2018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37" y="5280474"/>
            <a:ext cx="1495365" cy="9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737593" y="6165304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Georgia Tech Lorraine</a:t>
            </a:r>
          </a:p>
        </p:txBody>
      </p:sp>
      <p:pic>
        <p:nvPicPr>
          <p:cNvPr id="1029" name="Picture 5" descr="D:\Users\hatier\Downloads\5842762815_504ce99c98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56" y="4031998"/>
            <a:ext cx="1488946" cy="9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748161" y="4999814"/>
            <a:ext cx="1276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Georgia Tech Atlanta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2" y="2361972"/>
            <a:ext cx="1499690" cy="9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48161" y="3329038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Chicoutimi (fleuve Saguenay)</a:t>
            </a:r>
          </a:p>
        </p:txBody>
      </p:sp>
    </p:spTree>
    <p:extLst>
      <p:ext uri="{BB962C8B-B14F-4D97-AF65-F5344CB8AC3E}">
        <p14:creationId xmlns:p14="http://schemas.microsoft.com/office/powerpoint/2010/main" val="351507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48" y="836712"/>
            <a:ext cx="8424936" cy="5760640"/>
          </a:xfrm>
        </p:spPr>
        <p:txBody>
          <a:bodyPr/>
          <a:lstStyle/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ESPAGNE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400" b="1" dirty="0" err="1">
                <a:solidFill>
                  <a:srgbClr val="4D4D4D"/>
                </a:solidFill>
              </a:rPr>
              <a:t>Universitat</a:t>
            </a:r>
            <a:r>
              <a:rPr lang="fr-FR" sz="1400" b="1" dirty="0">
                <a:solidFill>
                  <a:srgbClr val="4D4D4D"/>
                </a:solidFill>
              </a:rPr>
              <a:t> Jaume I </a:t>
            </a:r>
            <a:r>
              <a:rPr lang="fr-FR" sz="1400" dirty="0">
                <a:solidFill>
                  <a:schemeClr val="accent2"/>
                </a:solidFill>
              </a:rPr>
              <a:t>- </a:t>
            </a:r>
            <a:r>
              <a:rPr lang="fr-FR" sz="1400" dirty="0"/>
              <a:t>Master en </a:t>
            </a:r>
            <a:r>
              <a:rPr lang="fr-FR" sz="1400" dirty="0" err="1"/>
              <a:t>Ingeniería</a:t>
            </a:r>
            <a:r>
              <a:rPr lang="fr-FR" sz="1400" dirty="0"/>
              <a:t> </a:t>
            </a:r>
            <a:r>
              <a:rPr lang="fr-FR" sz="1400" dirty="0" err="1"/>
              <a:t>industrial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accent2"/>
                </a:solidFill>
              </a:rPr>
              <a:t>(AE seulement)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400" dirty="0" err="1">
                <a:solidFill>
                  <a:schemeClr val="accent2"/>
                </a:solidFill>
              </a:rPr>
              <a:t>Universidad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Politècnica</a:t>
            </a:r>
            <a:r>
              <a:rPr lang="fr-FR" sz="1400" dirty="0">
                <a:solidFill>
                  <a:schemeClr val="accent2"/>
                </a:solidFill>
              </a:rPr>
              <a:t> de Madrid: ETSI </a:t>
            </a:r>
            <a:r>
              <a:rPr lang="fr-FR" sz="1400" dirty="0" err="1">
                <a:solidFill>
                  <a:schemeClr val="accent2"/>
                </a:solidFill>
              </a:rPr>
              <a:t>Telecomunicacion</a:t>
            </a:r>
            <a:endParaRPr lang="fr-FR" sz="1400" dirty="0">
              <a:solidFill>
                <a:schemeClr val="accent2"/>
              </a:solidFill>
            </a:endParaRPr>
          </a:p>
          <a:p>
            <a:pPr lvl="1"/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endParaRPr lang="it-IT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1400" dirty="0"/>
              <a:t>IRLANDE 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/>
              <a:t>DCU: Dublin City </a:t>
            </a:r>
            <a:r>
              <a:rPr lang="fr-FR" sz="1400" dirty="0" err="1"/>
              <a:t>University</a:t>
            </a:r>
            <a:r>
              <a:rPr lang="fr-FR" sz="1400" dirty="0"/>
              <a:t> </a:t>
            </a:r>
          </a:p>
          <a:p>
            <a:pPr marL="0" indent="0">
              <a:buNone/>
            </a:pPr>
            <a:endParaRPr lang="fr-FR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400" dirty="0"/>
              <a:t>ROUMANIE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/>
              <a:t>UPB: Université Polytechnique de Bucarest (Master en 1 an)</a:t>
            </a:r>
          </a:p>
          <a:p>
            <a:pPr>
              <a:buFont typeface="Wingdings" pitchFamily="2" charset="2"/>
              <a:buChar char="v"/>
            </a:pP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1187624" y="260648"/>
            <a:ext cx="6552728" cy="42310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En Europe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0616C3-E103-43FD-97BE-F7CA2E58E22B}"/>
              </a:ext>
            </a:extLst>
          </p:cNvPr>
          <p:cNvSpPr txBox="1"/>
          <p:nvPr/>
        </p:nvSpPr>
        <p:spPr>
          <a:xfrm>
            <a:off x="3131840" y="3433665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 cours de signature</a:t>
            </a:r>
          </a:p>
        </p:txBody>
      </p:sp>
    </p:spTree>
    <p:extLst>
      <p:ext uri="{BB962C8B-B14F-4D97-AF65-F5344CB8AC3E}">
        <p14:creationId xmlns:p14="http://schemas.microsoft.com/office/powerpoint/2010/main" val="359525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532" y="1324137"/>
            <a:ext cx="8424936" cy="5760640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BRESIL (AE+IR):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400" dirty="0"/>
              <a:t>UTFPR (</a:t>
            </a:r>
            <a:r>
              <a:rPr lang="fr-FR" sz="1400" dirty="0" err="1"/>
              <a:t>Universidade</a:t>
            </a:r>
            <a:r>
              <a:rPr lang="fr-FR" sz="1400" dirty="0"/>
              <a:t> </a:t>
            </a:r>
            <a:r>
              <a:rPr lang="fr-FR" sz="1400" dirty="0" err="1"/>
              <a:t>Tecnologica</a:t>
            </a:r>
            <a:r>
              <a:rPr lang="fr-FR" sz="1400" dirty="0"/>
              <a:t> </a:t>
            </a:r>
            <a:r>
              <a:rPr lang="fr-FR" sz="1400" dirty="0" err="1"/>
              <a:t>Federal</a:t>
            </a:r>
            <a:r>
              <a:rPr lang="fr-FR" sz="1400" dirty="0"/>
              <a:t> do Paraná)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400" dirty="0"/>
              <a:t>UFU (</a:t>
            </a:r>
            <a:r>
              <a:rPr lang="fr-FR" sz="1400" dirty="0" err="1"/>
              <a:t>Universidade</a:t>
            </a:r>
            <a:r>
              <a:rPr lang="fr-FR" sz="1400" dirty="0"/>
              <a:t> </a:t>
            </a:r>
            <a:r>
              <a:rPr lang="fr-FR" sz="1400" dirty="0" err="1"/>
              <a:t>Federal</a:t>
            </a:r>
            <a:r>
              <a:rPr lang="fr-FR" sz="1400" dirty="0"/>
              <a:t> </a:t>
            </a:r>
            <a:r>
              <a:rPr lang="fr-FR" sz="1400" dirty="0" err="1"/>
              <a:t>Uberlandia</a:t>
            </a:r>
            <a:r>
              <a:rPr lang="fr-FR" sz="1400" dirty="0"/>
              <a:t>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400" dirty="0"/>
              <a:t>PUC-RIO (</a:t>
            </a:r>
            <a:r>
              <a:rPr lang="fr-FR" sz="1400" dirty="0" err="1"/>
              <a:t>Pontificia</a:t>
            </a:r>
            <a:r>
              <a:rPr lang="fr-FR" sz="1400" dirty="0"/>
              <a:t> </a:t>
            </a:r>
            <a:r>
              <a:rPr lang="fr-FR" sz="1400" dirty="0" err="1"/>
              <a:t>Universidade</a:t>
            </a:r>
            <a:r>
              <a:rPr lang="fr-FR" sz="1400" dirty="0"/>
              <a:t> </a:t>
            </a:r>
            <a:r>
              <a:rPr lang="fr-FR" sz="1400" dirty="0" err="1"/>
              <a:t>Católica</a:t>
            </a:r>
            <a:r>
              <a:rPr lang="fr-FR" sz="1400" dirty="0"/>
              <a:t> do Rio de Janeiro)</a:t>
            </a:r>
          </a:p>
          <a:p>
            <a:pPr marL="0" indent="0">
              <a:buNone/>
            </a:pPr>
            <a:endParaRPr lang="fr-FR" sz="1400" dirty="0"/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sz="1400" dirty="0"/>
              <a:t>COREE DU SUD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400" dirty="0"/>
              <a:t>SNU (Seoul National University) </a:t>
            </a:r>
            <a:r>
              <a:rPr lang="it-IT" sz="1400" dirty="0">
                <a:solidFill>
                  <a:srgbClr val="FF0000"/>
                </a:solidFill>
              </a:rPr>
              <a:t>Masters de recherche uniquement)</a:t>
            </a:r>
          </a:p>
          <a:p>
            <a:pPr>
              <a:buFont typeface="Wingdings" panose="05000000000000000000" pitchFamily="2" charset="2"/>
              <a:buChar char="v"/>
            </a:pPr>
            <a:endParaRPr lang="it-IT" sz="1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1187624" y="260648"/>
            <a:ext cx="6552728" cy="42310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En Amérique Latine ou Asie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64088" y="1340768"/>
            <a:ext cx="3182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NOMBREUSES « GRADUAÇÃO » !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52898" y="3052811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Bibliothèque PUC Rio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90" y="1907229"/>
            <a:ext cx="2074516" cy="11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1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99591" y="188640"/>
            <a:ext cx="7168815" cy="452953"/>
          </a:xfrm>
        </p:spPr>
        <p:txBody>
          <a:bodyPr/>
          <a:lstStyle/>
          <a:p>
            <a:r>
              <a:rPr lang="fr-FR" sz="2800" dirty="0"/>
              <a:t>Candidater pour un semestre d’échange</a:t>
            </a:r>
            <a:endParaRPr lang="fr-FR" sz="1400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62B3C54B-6E84-43F8-B7DC-460A03F4332F}"/>
              </a:ext>
            </a:extLst>
          </p:cNvPr>
          <p:cNvSpPr txBox="1">
            <a:spLocks/>
          </p:cNvSpPr>
          <p:nvPr/>
        </p:nvSpPr>
        <p:spPr>
          <a:xfrm>
            <a:off x="118806" y="692696"/>
            <a:ext cx="9015457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Dates importantes: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2 octobre 2025 - Journée Internationale – 11h – 12h15 – Amphi Vinci et Riquet : Présentation de la mobilité internationale aux étudiants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2 octobre 2025 : Ouverture du publicateur </a:t>
            </a:r>
            <a:r>
              <a:rPr lang="fr-FR" sz="1800" dirty="0" err="1"/>
              <a:t>MoveON</a:t>
            </a:r>
            <a:r>
              <a:rPr lang="fr-FR" sz="1800" dirty="0"/>
              <a:t>. Les étudiants peuvent consulter les  offres de séjour disponibles en échange et en double-diplôme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Mi-octobre : classement des étudiants, établi par la direction des études, communiqué aux étudiants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3 novembre 2025 : Ouverture du formulaire de candidature </a:t>
            </a:r>
            <a:r>
              <a:rPr lang="fr-FR" sz="1800" dirty="0" err="1"/>
              <a:t>MoveON</a:t>
            </a:r>
            <a:endParaRPr lang="fr-FR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Date limite de validation des candidature : je vous communiquerai les dates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5 décembre 2025 : Fermeture du formulaire de candidature </a:t>
            </a:r>
            <a:r>
              <a:rPr lang="fr-FR" sz="1800" dirty="0" err="1"/>
              <a:t>MoveON</a:t>
            </a:r>
            <a:r>
              <a:rPr lang="fr-FR" sz="18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800" dirty="0"/>
              <a:t>15 décembre 2025 : Commission d’affectation des destinations de mobilité sortante</a:t>
            </a:r>
          </a:p>
        </p:txBody>
      </p:sp>
    </p:spTree>
    <p:extLst>
      <p:ext uri="{BB962C8B-B14F-4D97-AF65-F5344CB8AC3E}">
        <p14:creationId xmlns:p14="http://schemas.microsoft.com/office/powerpoint/2010/main" val="231634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268760"/>
            <a:ext cx="8460432" cy="620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1463" indent="-2714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HelveticaNeueLT Com 67 MdCn" panose="020B0606030502030204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/>
              <a:t>    1/</a:t>
            </a:r>
            <a:r>
              <a:rPr lang="fr-FR" b="1" dirty="0"/>
              <a:t> Toutes les informations sont disponibles </a:t>
            </a:r>
            <a:r>
              <a:rPr lang="fr-FR" b="1" u="sng" dirty="0"/>
              <a:t>en ligne sur le site web de la DRI</a:t>
            </a:r>
            <a:r>
              <a:rPr lang="fr-FR" b="1" dirty="0"/>
              <a:t>:</a:t>
            </a:r>
          </a:p>
          <a:p>
            <a:pPr marL="0" indent="0">
              <a:buNone/>
            </a:pPr>
            <a:r>
              <a:rPr lang="fr-FR" b="1" dirty="0"/>
              <a:t>         </a:t>
            </a:r>
            <a:r>
              <a:rPr lang="fr-FR" b="1" dirty="0">
                <a:solidFill>
                  <a:srgbClr val="FF0000"/>
                </a:solidFill>
              </a:rPr>
              <a:t>Rubrique: Etudiants INSA&gt; Semestre d’échange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467544" y="524178"/>
            <a:ext cx="8676456" cy="672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all" baseline="0">
                <a:solidFill>
                  <a:schemeClr val="bg2"/>
                </a:solidFill>
                <a:latin typeface="+mj-lt"/>
                <a:ea typeface="+mj-ea"/>
                <a:cs typeface="HelveticaNeueLT Com 57 Cn" panose="020B0506030502030204" pitchFamily="34" charset="0"/>
              </a:defRPr>
            </a:lvl1pPr>
          </a:lstStyle>
          <a:p>
            <a:r>
              <a:rPr lang="fr-FR" sz="2200" cap="none" dirty="0">
                <a:solidFill>
                  <a:schemeClr val="tx1"/>
                </a:solidFill>
              </a:rPr>
              <a:t>PLUS D’INFORMATIONS </a:t>
            </a:r>
            <a:r>
              <a:rPr lang="fr-FR" sz="3000" cap="none" dirty="0">
                <a:solidFill>
                  <a:schemeClr val="tx1"/>
                </a:solidFill>
              </a:rPr>
              <a:t>→</a:t>
            </a:r>
            <a:r>
              <a:rPr lang="fr-FR" sz="2200" cap="none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cap="none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https://international.insa-toulouse.fr</a:t>
            </a:r>
            <a:r>
              <a:rPr lang="fr-FR" sz="2400" cap="none" dirty="0">
                <a:solidFill>
                  <a:srgbClr val="0000CC"/>
                </a:solidFill>
              </a:rPr>
              <a:t> </a:t>
            </a:r>
          </a:p>
          <a:p>
            <a:r>
              <a:rPr lang="fr-FR" sz="2400" cap="none" dirty="0">
                <a:solidFill>
                  <a:schemeClr val="tx1"/>
                </a:solidFill>
              </a:rPr>
              <a:t> 				</a:t>
            </a:r>
            <a:r>
              <a:rPr lang="fr-FR" sz="2400" cap="none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cap="none" dirty="0">
                <a:solidFill>
                  <a:schemeClr val="tx1"/>
                </a:solidFill>
                <a:sym typeface="Wingdings" panose="05000000000000000000" pitchFamily="2" charset="2"/>
                <a:hlinkClick r:id="rId5"/>
              </a:rPr>
              <a:t>https://gei.insa-toulouse.fr/fr/international/mobilite-sortante.html</a:t>
            </a:r>
            <a:r>
              <a:rPr lang="fr-FR" sz="2400" cap="non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sz="2200" cap="none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3591A545-19DA-4ABE-8893-4A8EA00DCE71}"/>
              </a:ext>
            </a:extLst>
          </p:cNvPr>
          <p:cNvSpPr txBox="1">
            <a:spLocks/>
          </p:cNvSpPr>
          <p:nvPr/>
        </p:nvSpPr>
        <p:spPr>
          <a:xfrm>
            <a:off x="251520" y="5357191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HelveticaNeueLT Com 67 MdCn" panose="020B0606030502030204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u="sng" dirty="0"/>
              <a:t> 2/Qui contacter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/>
              <a:t>Questions administratives : </a:t>
            </a:r>
            <a:r>
              <a:rPr lang="fr-FR" b="1" dirty="0">
                <a:solidFill>
                  <a:srgbClr val="FF0000"/>
                </a:solidFill>
              </a:rPr>
              <a:t>Contact:  </a:t>
            </a:r>
            <a:r>
              <a:rPr lang="fr-FR" b="1" dirty="0">
                <a:solidFill>
                  <a:srgbClr val="FF0000"/>
                </a:solidFill>
                <a:hlinkClick r:id="rId6"/>
              </a:rPr>
              <a:t>marine.hatier@insa-toulouse.fr</a:t>
            </a:r>
            <a:r>
              <a:rPr lang="fr-FR" b="1" dirty="0">
                <a:solidFill>
                  <a:srgbClr val="FF0000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/>
              <a:t>Validation pédagogique : </a:t>
            </a:r>
            <a:r>
              <a:rPr lang="fr-FR" b="1" dirty="0">
                <a:solidFill>
                  <a:srgbClr val="FF0000"/>
                </a:solidFill>
              </a:rPr>
              <a:t>Contact:  </a:t>
            </a:r>
            <a:r>
              <a:rPr lang="fr-FR" b="1" dirty="0">
                <a:solidFill>
                  <a:srgbClr val="FF0000"/>
                </a:solidFill>
                <a:hlinkClick r:id="rId7"/>
              </a:rPr>
              <a:t>alexandre.boyer@insa-toulouse.fr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EA7A76-ABAE-4BA5-B531-979D25EB4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96" y="1885540"/>
            <a:ext cx="7740352" cy="3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90919"/>
      </p:ext>
    </p:extLst>
  </p:cSld>
  <p:clrMapOvr>
    <a:masterClrMapping/>
  </p:clrMapOvr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arte INSA">
    <a:dk1>
      <a:srgbClr val="4F4D50"/>
    </a:dk1>
    <a:lt1>
      <a:sysClr val="window" lastClr="FFFFFF"/>
    </a:lt1>
    <a:dk2>
      <a:srgbClr val="E42618"/>
    </a:dk2>
    <a:lt2>
      <a:srgbClr val="EEECE1"/>
    </a:lt2>
    <a:accent1>
      <a:srgbClr val="E29100"/>
    </a:accent1>
    <a:accent2>
      <a:srgbClr val="004D6F"/>
    </a:accent2>
    <a:accent3>
      <a:srgbClr val="9D1747"/>
    </a:accent3>
    <a:accent4>
      <a:srgbClr val="208998"/>
    </a:accent4>
    <a:accent5>
      <a:srgbClr val="866D5F"/>
    </a:accent5>
    <a:accent6>
      <a:srgbClr val="81989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harte INSA">
    <a:dk1>
      <a:srgbClr val="4F4D50"/>
    </a:dk1>
    <a:lt1>
      <a:sysClr val="window" lastClr="FFFFFF"/>
    </a:lt1>
    <a:dk2>
      <a:srgbClr val="E42618"/>
    </a:dk2>
    <a:lt2>
      <a:srgbClr val="EEECE1"/>
    </a:lt2>
    <a:accent1>
      <a:srgbClr val="E29100"/>
    </a:accent1>
    <a:accent2>
      <a:srgbClr val="004D6F"/>
    </a:accent2>
    <a:accent3>
      <a:srgbClr val="9D1747"/>
    </a:accent3>
    <a:accent4>
      <a:srgbClr val="208998"/>
    </a:accent4>
    <a:accent5>
      <a:srgbClr val="866D5F"/>
    </a:accent5>
    <a:accent6>
      <a:srgbClr val="81989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11387</TotalTime>
  <Words>651</Words>
  <Application>Microsoft Office PowerPoint</Application>
  <PresentationFormat>Affichage à l'écran (4:3)</PresentationFormat>
  <Paragraphs>86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Comic Sans MS</vt:lpstr>
      <vt:lpstr>HelveticaNeueLT Com 57 Cn</vt:lpstr>
      <vt:lpstr>HelveticaNeueLT Com 67 MdCn</vt:lpstr>
      <vt:lpstr>Wingdings</vt:lpstr>
      <vt:lpstr>Wingdings 3</vt:lpstr>
      <vt:lpstr>Institution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adminaboyer</cp:lastModifiedBy>
  <cp:revision>337</cp:revision>
  <dcterms:created xsi:type="dcterms:W3CDTF">2012-05-04T07:41:45Z</dcterms:created>
  <dcterms:modified xsi:type="dcterms:W3CDTF">2025-09-09T05:48:25Z</dcterms:modified>
</cp:coreProperties>
</file>