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77" r:id="rId2"/>
    <p:sldId id="335" r:id="rId3"/>
    <p:sldId id="336" r:id="rId4"/>
    <p:sldId id="338" r:id="rId5"/>
    <p:sldId id="337" r:id="rId6"/>
    <p:sldId id="33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s INSA" id="{339B715A-A4F6-482F-9E8F-E995A152AF53}">
          <p14:sldIdLst>
            <p14:sldId id="277"/>
            <p14:sldId id="335"/>
            <p14:sldId id="336"/>
            <p14:sldId id="338"/>
            <p14:sldId id="337"/>
            <p14:sldId id="33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e Hatier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4E707E"/>
    <a:srgbClr val="004D6F"/>
    <a:srgbClr val="020202"/>
    <a:srgbClr val="000099"/>
    <a:srgbClr val="B2B2B2"/>
    <a:srgbClr val="E29100"/>
    <a:srgbClr val="81989C"/>
    <a:srgbClr val="208998"/>
    <a:srgbClr val="866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75" autoAdjust="0"/>
  </p:normalViewPr>
  <p:slideViewPr>
    <p:cSldViewPr>
      <p:cViewPr>
        <p:scale>
          <a:sx n="80" d="100"/>
          <a:sy n="80" d="100"/>
        </p:scale>
        <p:origin x="-1944" y="-6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"/>
    </p:cViewPr>
  </p:sorterViewPr>
  <p:notesViewPr>
    <p:cSldViewPr>
      <p:cViewPr varScale="1">
        <p:scale>
          <a:sx n="85" d="100"/>
          <a:sy n="85" d="100"/>
        </p:scale>
        <p:origin x="-22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D83B-9DE4-409D-8C69-9AAFFF019AD5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9A7E-9FDA-4ADE-A352-0493167C5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7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7FBD-EF29-464F-B0FD-BBB317DC4821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1C018-655D-44EC-B865-EFE2E2598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91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1C018-655D-44EC-B865-EFE2E25980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2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-1" y="868398"/>
            <a:ext cx="4355976" cy="4633217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 userDrawn="1"/>
        </p:nvSpPr>
        <p:spPr>
          <a:xfrm rot="16200000">
            <a:off x="4399012" y="-842760"/>
            <a:ext cx="3923411" cy="5593663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6825055" y="-469057"/>
            <a:ext cx="1874105" cy="2802782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riangle isocèle 8"/>
          <p:cNvSpPr/>
          <p:nvPr userDrawn="1"/>
        </p:nvSpPr>
        <p:spPr>
          <a:xfrm rot="16200000">
            <a:off x="7319312" y="360679"/>
            <a:ext cx="1872209" cy="181615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74" y="369979"/>
            <a:ext cx="2817778" cy="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419871" y="6353714"/>
            <a:ext cx="2088233" cy="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7633" y="1333549"/>
            <a:ext cx="8424936" cy="468773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lnSpc>
                <a:spcPct val="150000"/>
              </a:lnSpc>
              <a:buNone/>
              <a:defRPr sz="1400" baseline="0">
                <a:solidFill>
                  <a:srgbClr val="004D6F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lnSpc>
                <a:spcPct val="150000"/>
              </a:lnSpc>
              <a:spcBef>
                <a:spcPts val="2400"/>
              </a:spcBef>
              <a:buNone/>
              <a:defRPr sz="18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1"/>
            <a:r>
              <a:rPr lang="fr-FR" dirty="0" smtClean="0"/>
              <a:t>Sous - item 1.1</a:t>
            </a:r>
          </a:p>
          <a:p>
            <a:pPr lvl="1"/>
            <a:endParaRPr lang="fr-FR" dirty="0" smtClean="0"/>
          </a:p>
        </p:txBody>
      </p:sp>
      <p:sp>
        <p:nvSpPr>
          <p:cNvPr id="16" name="Titre 11"/>
          <p:cNvSpPr>
            <a:spLocks noGrp="1"/>
          </p:cNvSpPr>
          <p:nvPr>
            <p:ph type="title" hasCustomPrompt="1"/>
          </p:nvPr>
        </p:nvSpPr>
        <p:spPr>
          <a:xfrm>
            <a:off x="2555776" y="6573878"/>
            <a:ext cx="5652120" cy="239498"/>
          </a:xfrm>
          <a:prstGeom prst="rect">
            <a:avLst/>
          </a:prstGeom>
        </p:spPr>
        <p:txBody>
          <a:bodyPr anchor="ctr"/>
          <a:lstStyle>
            <a:lvl1pPr algn="l">
              <a:defRPr sz="1050" b="0" baseline="0">
                <a:solidFill>
                  <a:srgbClr val="B2B2B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PARTIE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926"/>
            <a:ext cx="4608512" cy="42310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Titre de page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1" y="221949"/>
            <a:ext cx="1365908" cy="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angle isocèle 10"/>
          <p:cNvSpPr/>
          <p:nvPr userDrawn="1"/>
        </p:nvSpPr>
        <p:spPr>
          <a:xfrm rot="16200000">
            <a:off x="7004517" y="-797387"/>
            <a:ext cx="1342487" cy="2933821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riangle isocèle 7"/>
          <p:cNvSpPr/>
          <p:nvPr userDrawn="1"/>
        </p:nvSpPr>
        <p:spPr>
          <a:xfrm rot="16200000">
            <a:off x="8415064" y="-184611"/>
            <a:ext cx="542117" cy="917174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riangle isocèle 7"/>
          <p:cNvSpPr/>
          <p:nvPr userDrawn="1"/>
        </p:nvSpPr>
        <p:spPr>
          <a:xfrm rot="16200000">
            <a:off x="8490797" y="9746"/>
            <a:ext cx="623545" cy="684275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619671" y="6614550"/>
            <a:ext cx="1008113" cy="2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2" y="6237312"/>
            <a:ext cx="149641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/>
          </p:cNvSpPr>
          <p:nvPr/>
        </p:nvSpPr>
        <p:spPr>
          <a:xfrm>
            <a:off x="3347864" y="3645024"/>
            <a:ext cx="5544616" cy="324036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3600" dirty="0" smtClean="0"/>
              <a:t>Effectuer un Double-Diplôme à l’étranger</a:t>
            </a:r>
          </a:p>
          <a:p>
            <a:endParaRPr lang="fr-FR" sz="3600" dirty="0"/>
          </a:p>
          <a:p>
            <a:endParaRPr lang="fr-FR" sz="2400" dirty="0" smtClean="0"/>
          </a:p>
          <a:p>
            <a:r>
              <a:rPr lang="fr-FR" sz="2400" dirty="0" smtClean="0"/>
              <a:t>Département de Génie Electrique et Informatique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57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43608" y="188640"/>
            <a:ext cx="6264696" cy="423109"/>
          </a:xfrm>
        </p:spPr>
        <p:txBody>
          <a:bodyPr/>
          <a:lstStyle/>
          <a:p>
            <a:r>
              <a:rPr lang="fr-FR" sz="2800" dirty="0" smtClean="0"/>
              <a:t>Effectuer un DD au Canada        </a:t>
            </a:r>
            <a:r>
              <a:rPr lang="fr-FR" sz="1400" dirty="0" smtClean="0"/>
              <a:t>1/2</a:t>
            </a:r>
            <a:endParaRPr lang="fr-FR" sz="14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128543" y="1194096"/>
            <a:ext cx="9433048" cy="5187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1400" dirty="0" smtClean="0"/>
              <a:t>Ecole Technologique Supérieure de Montréal (ETS Montréal)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Génie Aérospatial (AE</a:t>
            </a:r>
            <a:r>
              <a:rPr lang="fr-FR" sz="1200" dirty="0" smtClean="0"/>
              <a:t>)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FORMATION COMPLEMENTAIRE !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de la Production automatisée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en Génie Electrique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Génie, </a:t>
            </a:r>
            <a:r>
              <a:rPr lang="fr-FR" sz="1200" dirty="0" smtClean="0"/>
              <a:t>concentration </a:t>
            </a:r>
            <a:r>
              <a:rPr lang="fr-FR" sz="1200" dirty="0"/>
              <a:t>« </a:t>
            </a:r>
            <a:r>
              <a:rPr lang="fr-FR" sz="1200" dirty="0" smtClean="0"/>
              <a:t>Energies </a:t>
            </a:r>
            <a:r>
              <a:rPr lang="fr-FR" sz="1200" dirty="0"/>
              <a:t>renouvelables et efficacité énergétique » (AE)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</a:t>
            </a:r>
            <a:r>
              <a:rPr lang="fr-FR" sz="1200" dirty="0" smtClean="0"/>
              <a:t>concentration </a:t>
            </a:r>
            <a:r>
              <a:rPr lang="fr-FR" sz="1200" dirty="0"/>
              <a:t>« </a:t>
            </a:r>
            <a:r>
              <a:rPr lang="fr-FR" sz="1200" b="1" dirty="0"/>
              <a:t>Génie des risques de santé et sécurité du travail </a:t>
            </a:r>
            <a:r>
              <a:rPr lang="fr-FR" sz="1200" dirty="0"/>
              <a:t>» (AE+IR</a:t>
            </a:r>
            <a:r>
              <a:rPr lang="fr-FR" sz="1200" dirty="0" smtClean="0"/>
              <a:t>)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COMPLEMENTAIRE !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Génie, </a:t>
            </a:r>
            <a:r>
              <a:rPr lang="fr-FR" sz="1200" dirty="0" smtClean="0"/>
              <a:t>concentration </a:t>
            </a:r>
            <a:r>
              <a:rPr lang="fr-FR" sz="1200" dirty="0"/>
              <a:t>« </a:t>
            </a:r>
            <a:r>
              <a:rPr lang="fr-FR" sz="1200" b="1" dirty="0"/>
              <a:t>Projets internationaux et ingénierie globale</a:t>
            </a:r>
            <a:r>
              <a:rPr lang="fr-FR" sz="1200" dirty="0"/>
              <a:t> » (AE+IR</a:t>
            </a:r>
            <a:r>
              <a:rPr lang="fr-FR" sz="1200" dirty="0" smtClean="0"/>
              <a:t>)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TRANSVERSALE 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Génie, </a:t>
            </a:r>
            <a:r>
              <a:rPr lang="fr-FR" sz="1200" dirty="0" smtClean="0"/>
              <a:t>concentration </a:t>
            </a:r>
            <a:r>
              <a:rPr lang="fr-FR" sz="1200" dirty="0"/>
              <a:t>« </a:t>
            </a:r>
            <a:r>
              <a:rPr lang="fr-FR" sz="1200" b="1" dirty="0"/>
              <a:t>Gestion de l’innovation</a:t>
            </a:r>
            <a:r>
              <a:rPr lang="fr-FR" sz="1200" dirty="0"/>
              <a:t> » (AE+IR</a:t>
            </a:r>
            <a:r>
              <a:rPr lang="fr-FR" sz="1200" dirty="0" smtClean="0"/>
              <a:t>) 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FORMATION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TRANSVERSALE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fr-FR" sz="1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/>
              <a:t>Maîtrise en Génie, </a:t>
            </a:r>
            <a:r>
              <a:rPr lang="fr-FR" sz="1200" dirty="0" smtClean="0"/>
              <a:t>concentration </a:t>
            </a:r>
            <a:r>
              <a:rPr lang="fr-FR" sz="1200" dirty="0"/>
              <a:t>« </a:t>
            </a:r>
            <a:r>
              <a:rPr lang="fr-FR" sz="1200" b="1" dirty="0"/>
              <a:t>Gestion de projets d’ingénierie</a:t>
            </a:r>
            <a:r>
              <a:rPr lang="fr-FR" sz="1200" dirty="0"/>
              <a:t> » (AE+IR</a:t>
            </a:r>
            <a:r>
              <a:rPr lang="fr-FR" sz="1200" dirty="0" smtClean="0"/>
              <a:t>) 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FORMATION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TRANSVERSALE 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en Génie Logiciel (IR)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en Génie des Technologies de l’Information (IR)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Maîtrise en Génie, concentration « Réseaux de Télécommunications » (IR) </a:t>
            </a:r>
          </a:p>
          <a:p>
            <a:pPr marL="0" indent="0">
              <a:buFont typeface="Arial" pitchFamily="34" charset="0"/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124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135399" y="887814"/>
            <a:ext cx="8424936" cy="6213594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4D4D4D"/>
                </a:solidFill>
              </a:rPr>
              <a:t>Université </a:t>
            </a:r>
            <a:r>
              <a:rPr lang="fr-FR" b="1" dirty="0">
                <a:solidFill>
                  <a:srgbClr val="4D4D4D"/>
                </a:solidFill>
              </a:rPr>
              <a:t>du Québec à Chicoutimi (UQAC) </a:t>
            </a:r>
            <a:endParaRPr lang="fr-FR" b="1" dirty="0" smtClean="0">
              <a:solidFill>
                <a:srgbClr val="4D4D4D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Informatique avec concentration </a:t>
            </a:r>
            <a:r>
              <a:rPr lang="fr-FR" sz="1200" b="1" u="sng" dirty="0"/>
              <a:t>JEUX VIDEO </a:t>
            </a:r>
            <a:r>
              <a:rPr lang="fr-FR" sz="1200" dirty="0"/>
              <a:t>(IR)  </a:t>
            </a: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UNIQUE  - ETUDIANTS INSA TOULOUSE EN DD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LAUREATS </a:t>
            </a:r>
            <a:endParaRPr lang="fr-FR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 CONCOURS UBISOFT 2018 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Informatique (IR)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Gestion des organisations (AE+IR) - </a:t>
            </a:r>
            <a:r>
              <a:rPr lang="fr-FR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FORMATION TRANSVERSALE 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Ingénierie avec concentration Electrique et Informatique (AE)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4D4D4D"/>
                </a:solidFill>
              </a:rPr>
              <a:t>Ecole Polytechnique Montréal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</a:t>
            </a:r>
            <a:r>
              <a:rPr lang="fr-FR" sz="1200" dirty="0" smtClean="0"/>
              <a:t>génie aérospatial (AE)</a:t>
            </a:r>
            <a:endParaRPr lang="fr-FR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Maîtrise en </a:t>
            </a:r>
            <a:r>
              <a:rPr lang="fr-FR" sz="1200" dirty="0" smtClean="0"/>
              <a:t>génie électrique (AE)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Maîtrise en génie industriel (AE-IS)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Maîtrise </a:t>
            </a:r>
            <a:r>
              <a:rPr lang="fr-FR" sz="1200" dirty="0"/>
              <a:t>en </a:t>
            </a:r>
            <a:r>
              <a:rPr lang="fr-FR" sz="1200" dirty="0" smtClean="0"/>
              <a:t>génie informatique et génie logiciel (IR)</a:t>
            </a:r>
            <a:endParaRPr lang="fr-FR" sz="1200" b="1" dirty="0" smtClean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fr-FR" b="1" dirty="0" smtClean="0">
              <a:solidFill>
                <a:srgbClr val="4D4D4D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4D4D4D"/>
                </a:solidFill>
              </a:rPr>
              <a:t>Georgia Tech-Lorraine/Atlanta 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fr-FR" sz="12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ème</a:t>
            </a:r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CLASSEMENT DE SHANGHAI !! </a:t>
            </a:r>
          </a:p>
          <a:p>
            <a:pPr marL="0" lvl="1"/>
            <a:r>
              <a:rPr lang="fr-FR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(Eng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ineering</a:t>
            </a:r>
            <a:r>
              <a:rPr 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/Technology/Computer Sciences)</a:t>
            </a:r>
            <a:endParaRPr lang="fr-FR" sz="1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MS in Computer Science (IR)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MS in </a:t>
            </a:r>
            <a:r>
              <a:rPr lang="fr-FR" sz="1200" dirty="0" err="1" smtClean="0"/>
              <a:t>Electrical</a:t>
            </a:r>
            <a:r>
              <a:rPr lang="fr-FR" sz="1200" dirty="0" smtClean="0"/>
              <a:t> and Computer Engineering (AE+IR/RT)</a:t>
            </a:r>
          </a:p>
          <a:p>
            <a:pPr lvl="1"/>
            <a:endParaRPr lang="fr-FR" sz="1200" dirty="0" smtClean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99592" y="188640"/>
            <a:ext cx="6696744" cy="423109"/>
          </a:xfrm>
        </p:spPr>
        <p:txBody>
          <a:bodyPr/>
          <a:lstStyle/>
          <a:p>
            <a:r>
              <a:rPr lang="fr-FR" sz="2800" dirty="0" smtClean="0"/>
              <a:t>Effectuer un DD au Canada  ou USA       </a:t>
            </a:r>
            <a:r>
              <a:rPr lang="fr-FR" sz="1400" dirty="0"/>
              <a:t>2</a:t>
            </a:r>
            <a:r>
              <a:rPr lang="fr-FR" sz="1400" dirty="0" smtClean="0"/>
              <a:t>/2</a:t>
            </a:r>
            <a:endParaRPr lang="fr-FR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56" y="1124744"/>
            <a:ext cx="1478202" cy="98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06190" y="2112137"/>
            <a:ext cx="2063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Concours Universitaire Ubisoft 2018</a:t>
            </a:r>
            <a:endParaRPr lang="fr-FR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37" y="5280474"/>
            <a:ext cx="1495365" cy="9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37593" y="6165304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Georgia Tech Lorraine</a:t>
            </a:r>
            <a:endParaRPr lang="fr-FR" sz="1000" dirty="0"/>
          </a:p>
        </p:txBody>
      </p:sp>
      <p:pic>
        <p:nvPicPr>
          <p:cNvPr id="1029" name="Picture 5" descr="D:\Users\hatier\Downloads\5842762815_504ce99c98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56" y="4031998"/>
            <a:ext cx="1488946" cy="9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748161" y="4999814"/>
            <a:ext cx="1276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Georgia Tech Atlanta</a:t>
            </a:r>
            <a:endParaRPr lang="fr-FR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2" y="2361972"/>
            <a:ext cx="1499690" cy="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48161" y="3329038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Chicoutimi (fleuve Saguenay)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150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48" y="836712"/>
            <a:ext cx="8424936" cy="4903763"/>
          </a:xfrm>
        </p:spPr>
        <p:txBody>
          <a:bodyPr/>
          <a:lstStyle/>
          <a:p>
            <a:pPr marL="0" indent="0">
              <a:buNone/>
            </a:pPr>
            <a:r>
              <a:rPr lang="fr-FR" sz="1100" dirty="0" smtClean="0"/>
              <a:t>BRESIL (AE+IR):</a:t>
            </a:r>
          </a:p>
          <a:p>
            <a:pPr marL="0" indent="0">
              <a:buNone/>
            </a:pPr>
            <a:endParaRPr lang="fr-FR" sz="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UNICAMP (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/>
              <a:t>Estadual</a:t>
            </a:r>
            <a:r>
              <a:rPr lang="fr-FR" sz="1100" dirty="0"/>
              <a:t> de </a:t>
            </a:r>
            <a:r>
              <a:rPr lang="fr-FR" sz="1100" dirty="0" smtClean="0"/>
              <a:t>Campinas)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UFPR (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 smtClean="0"/>
              <a:t>Federal</a:t>
            </a:r>
            <a:r>
              <a:rPr lang="fr-FR" sz="1100" dirty="0" smtClean="0"/>
              <a:t> do Paraná)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UTFPR (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 smtClean="0"/>
              <a:t>Tecnologica</a:t>
            </a:r>
            <a:r>
              <a:rPr lang="fr-FR" sz="1100" dirty="0" smtClean="0"/>
              <a:t> </a:t>
            </a:r>
            <a:r>
              <a:rPr lang="fr-FR" sz="1100" dirty="0" err="1" smtClean="0"/>
              <a:t>Federal</a:t>
            </a:r>
            <a:r>
              <a:rPr lang="fr-FR" sz="1100" dirty="0" smtClean="0"/>
              <a:t> do Paraná)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UFG (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 smtClean="0"/>
              <a:t>Federal</a:t>
            </a:r>
            <a:r>
              <a:rPr lang="fr-FR" sz="1100" dirty="0" smtClean="0"/>
              <a:t> do Goiás)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UNESP (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 smtClean="0"/>
              <a:t>Estadual</a:t>
            </a:r>
            <a:r>
              <a:rPr lang="fr-FR" sz="1100" dirty="0" smtClean="0"/>
              <a:t> </a:t>
            </a:r>
            <a:r>
              <a:rPr lang="fr-FR" sz="1100" dirty="0" err="1" smtClean="0"/>
              <a:t>Paulista</a:t>
            </a:r>
            <a:r>
              <a:rPr lang="fr-FR" sz="1100" dirty="0" smtClean="0"/>
              <a:t> « </a:t>
            </a:r>
            <a:r>
              <a:rPr lang="fr-FR" sz="1100" dirty="0" err="1" smtClean="0"/>
              <a:t>Júlio</a:t>
            </a:r>
            <a:r>
              <a:rPr lang="fr-FR" sz="1100" dirty="0" smtClean="0"/>
              <a:t> de </a:t>
            </a:r>
            <a:r>
              <a:rPr lang="fr-FR" sz="1100" dirty="0" err="1" smtClean="0"/>
              <a:t>Mesquita</a:t>
            </a:r>
            <a:r>
              <a:rPr lang="fr-FR" sz="1100" dirty="0" smtClean="0"/>
              <a:t> </a:t>
            </a:r>
            <a:r>
              <a:rPr lang="fr-FR" sz="1100" dirty="0" err="1" smtClean="0"/>
              <a:t>Filho</a:t>
            </a:r>
            <a:r>
              <a:rPr lang="fr-FR" sz="1100" dirty="0" smtClean="0"/>
              <a:t> »)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100" dirty="0" smtClean="0"/>
              <a:t>PUC-RIO (</a:t>
            </a:r>
            <a:r>
              <a:rPr lang="fr-FR" sz="1100" dirty="0" err="1" smtClean="0"/>
              <a:t>Pontificia</a:t>
            </a:r>
            <a:r>
              <a:rPr lang="fr-FR" sz="1100" dirty="0" smtClean="0"/>
              <a:t> </a:t>
            </a:r>
            <a:r>
              <a:rPr lang="fr-FR" sz="1100" dirty="0" err="1" smtClean="0"/>
              <a:t>Universidade</a:t>
            </a:r>
            <a:r>
              <a:rPr lang="fr-FR" sz="1100" dirty="0" smtClean="0"/>
              <a:t> </a:t>
            </a:r>
            <a:r>
              <a:rPr lang="fr-FR" sz="1100" dirty="0" err="1" smtClean="0"/>
              <a:t>Católica</a:t>
            </a:r>
            <a:r>
              <a:rPr lang="fr-FR" sz="1100" dirty="0" smtClean="0"/>
              <a:t> do Rio de Janeiro)</a:t>
            </a:r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endParaRPr lang="fr-FR" sz="1100" dirty="0" smtClean="0"/>
          </a:p>
          <a:p>
            <a:pPr marL="0" indent="0">
              <a:buNone/>
            </a:pPr>
            <a:r>
              <a:rPr lang="fr-FR" sz="1100" dirty="0" smtClean="0"/>
              <a:t>COLOMBIE (AE+IR) : UNAL (</a:t>
            </a:r>
            <a:r>
              <a:rPr lang="fr-FR" sz="1100" dirty="0" err="1" smtClean="0"/>
              <a:t>Universidad</a:t>
            </a:r>
            <a:r>
              <a:rPr lang="fr-FR" sz="1100" dirty="0" smtClean="0"/>
              <a:t> </a:t>
            </a:r>
            <a:r>
              <a:rPr lang="fr-FR" sz="1100" dirty="0" err="1" smtClean="0"/>
              <a:t>Nacional</a:t>
            </a:r>
            <a:r>
              <a:rPr lang="fr-FR" sz="1100" dirty="0" smtClean="0"/>
              <a:t> de </a:t>
            </a:r>
            <a:r>
              <a:rPr lang="fr-FR" sz="1100" dirty="0" err="1" smtClean="0"/>
              <a:t>Colombia</a:t>
            </a:r>
            <a:r>
              <a:rPr lang="fr-FR" sz="1100" dirty="0" smtClean="0"/>
              <a:t>) </a:t>
            </a:r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r>
              <a:rPr lang="fr-FR" sz="1100" dirty="0" smtClean="0"/>
              <a:t>MEXIQUE (AE+IR) </a:t>
            </a:r>
            <a:r>
              <a:rPr lang="fr-FR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(sous réserve de formations accessibles)</a:t>
            </a:r>
          </a:p>
          <a:p>
            <a:pPr>
              <a:buFont typeface="Wingdings" pitchFamily="2" charset="2"/>
              <a:buChar char="v"/>
            </a:pPr>
            <a:r>
              <a:rPr lang="fr-FR" sz="1100" dirty="0"/>
              <a:t>UADY (</a:t>
            </a:r>
            <a:r>
              <a:rPr lang="fr-FR" sz="1100" dirty="0" err="1"/>
              <a:t>Universidad</a:t>
            </a:r>
            <a:r>
              <a:rPr lang="fr-FR" sz="1100" dirty="0"/>
              <a:t> </a:t>
            </a:r>
            <a:r>
              <a:rPr lang="fr-FR" sz="1100" dirty="0" err="1"/>
              <a:t>Autónoma</a:t>
            </a:r>
            <a:r>
              <a:rPr lang="fr-FR" sz="1100" dirty="0"/>
              <a:t> de Yucatán)</a:t>
            </a:r>
          </a:p>
          <a:p>
            <a:pPr>
              <a:buFont typeface="Wingdings" pitchFamily="2" charset="2"/>
              <a:buChar char="v"/>
            </a:pPr>
            <a:r>
              <a:rPr lang="fr-FR" sz="1100" dirty="0"/>
              <a:t>UAG (</a:t>
            </a:r>
            <a:r>
              <a:rPr lang="fr-FR" sz="1100" dirty="0" err="1"/>
              <a:t>Universidad</a:t>
            </a:r>
            <a:r>
              <a:rPr lang="fr-FR" sz="1100" dirty="0"/>
              <a:t> </a:t>
            </a:r>
            <a:r>
              <a:rPr lang="fr-FR" sz="1100" dirty="0" err="1"/>
              <a:t>Autónoma</a:t>
            </a:r>
            <a:r>
              <a:rPr lang="fr-FR" sz="1100" dirty="0"/>
              <a:t> de Guadalajara)</a:t>
            </a:r>
          </a:p>
          <a:p>
            <a:pPr>
              <a:buFont typeface="Wingdings" pitchFamily="2" charset="2"/>
              <a:buChar char="v"/>
            </a:pPr>
            <a:endParaRPr lang="fr-FR" sz="11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1187624" y="260648"/>
            <a:ext cx="6552728" cy="42310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Effectuer un DD en Amérique Latine</a:t>
            </a:r>
            <a:endParaRPr lang="fr-F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24" y="4581127"/>
            <a:ext cx="1995434" cy="13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891259" y="5938582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Campus UNAL</a:t>
            </a:r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4788024" y="4129335"/>
            <a:ext cx="363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CAMPUS DE BOGOTÁ ou MEDELLÍN !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76138" y="1120403"/>
            <a:ext cx="318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NOMBREUSES « GRADUAÇÃO » !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https://static.service-voyages.com/photos/circuit-mexique/cancun/plage-splendeurs-du-yucatan_417841_pgbigh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66" y="1722802"/>
            <a:ext cx="1945137" cy="1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790541" y="3068959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Yucatán (UADY)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952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 txBox="1">
            <a:spLocks/>
          </p:cNvSpPr>
          <p:nvPr/>
        </p:nvSpPr>
        <p:spPr>
          <a:xfrm>
            <a:off x="-1161958" y="188640"/>
            <a:ext cx="8712968" cy="42310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6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Effectuer un DD en Europe ou Asie</a:t>
            </a:r>
            <a:endParaRPr lang="fr-FR" sz="2800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154810" y="1143854"/>
            <a:ext cx="8308946" cy="5386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rgbClr val="004D6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itchFamily="34" charset="0"/>
              <a:buNone/>
              <a:defRPr sz="1800" kern="1200">
                <a:solidFill>
                  <a:srgbClr val="587F8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1200" dirty="0"/>
              <a:t>NORVEGE : NTNU </a:t>
            </a:r>
            <a:r>
              <a:rPr lang="fr-FR" sz="1200" b="0" dirty="0" smtClean="0">
                <a:solidFill>
                  <a:schemeClr val="accent2"/>
                </a:solidFill>
              </a:rPr>
              <a:t>(IR seulement)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Master </a:t>
            </a:r>
            <a:r>
              <a:rPr lang="fr-FR" sz="1200" dirty="0"/>
              <a:t>of Science in Communication </a:t>
            </a:r>
            <a:r>
              <a:rPr lang="fr-FR" sz="1200" dirty="0" err="1" smtClean="0"/>
              <a:t>Technology</a:t>
            </a:r>
            <a:endParaRPr lang="fr-FR" sz="1200" b="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1200" dirty="0" smtClean="0"/>
              <a:t>ESPAGNE :</a:t>
            </a:r>
            <a:endParaRPr lang="fr-FR" sz="12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100" dirty="0">
                <a:solidFill>
                  <a:schemeClr val="accent2"/>
                </a:solidFill>
              </a:rPr>
              <a:t> </a:t>
            </a:r>
            <a:r>
              <a:rPr lang="fr-FR" sz="1100" b="1" dirty="0" err="1" smtClean="0">
                <a:solidFill>
                  <a:srgbClr val="4D4D4D"/>
                </a:solidFill>
              </a:rPr>
              <a:t>Universitat</a:t>
            </a:r>
            <a:r>
              <a:rPr lang="fr-FR" sz="1100" b="1" dirty="0" smtClean="0">
                <a:solidFill>
                  <a:srgbClr val="4D4D4D"/>
                </a:solidFill>
              </a:rPr>
              <a:t> </a:t>
            </a:r>
            <a:r>
              <a:rPr lang="fr-FR" sz="1100" b="1" dirty="0" err="1" smtClean="0">
                <a:solidFill>
                  <a:srgbClr val="4D4D4D"/>
                </a:solidFill>
              </a:rPr>
              <a:t>Jaume</a:t>
            </a:r>
            <a:r>
              <a:rPr lang="fr-FR" sz="1100" b="1" dirty="0" smtClean="0">
                <a:solidFill>
                  <a:srgbClr val="4D4D4D"/>
                </a:solidFill>
              </a:rPr>
              <a:t> I </a:t>
            </a:r>
            <a:r>
              <a:rPr lang="fr-FR" sz="1100" dirty="0" smtClean="0">
                <a:solidFill>
                  <a:schemeClr val="accent2"/>
                </a:solidFill>
              </a:rPr>
              <a:t>(AE seulement) - </a:t>
            </a:r>
            <a:r>
              <a:rPr lang="fr-FR" sz="1100" dirty="0"/>
              <a:t>Master en </a:t>
            </a:r>
            <a:r>
              <a:rPr lang="fr-FR" sz="1100" dirty="0" err="1"/>
              <a:t>Ingeniería</a:t>
            </a:r>
            <a:r>
              <a:rPr lang="fr-FR" sz="1100" dirty="0"/>
              <a:t> </a:t>
            </a:r>
            <a:r>
              <a:rPr lang="fr-FR" sz="1100" dirty="0" err="1" smtClean="0"/>
              <a:t>industrial</a:t>
            </a:r>
            <a:endParaRPr lang="fr-FR" sz="1100" dirty="0" smtClean="0">
              <a:solidFill>
                <a:schemeClr val="accent2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fr-FR" sz="1100" b="0" dirty="0">
                <a:solidFill>
                  <a:schemeClr val="accent2"/>
                </a:solidFill>
              </a:rPr>
              <a:t> </a:t>
            </a:r>
            <a:r>
              <a:rPr lang="fr-FR" sz="1100" b="1" dirty="0" err="1" smtClean="0">
                <a:solidFill>
                  <a:srgbClr val="4D4D4D"/>
                </a:solidFill>
              </a:rPr>
              <a:t>Universidad</a:t>
            </a:r>
            <a:r>
              <a:rPr lang="fr-FR" sz="1100" b="1" dirty="0" smtClean="0">
                <a:solidFill>
                  <a:srgbClr val="4D4D4D"/>
                </a:solidFill>
              </a:rPr>
              <a:t> </a:t>
            </a:r>
            <a:r>
              <a:rPr lang="fr-FR" sz="1100" b="1" dirty="0" err="1" smtClean="0">
                <a:solidFill>
                  <a:srgbClr val="4D4D4D"/>
                </a:solidFill>
              </a:rPr>
              <a:t>Politécnica</a:t>
            </a:r>
            <a:r>
              <a:rPr lang="fr-FR" sz="1100" b="1" dirty="0" smtClean="0">
                <a:solidFill>
                  <a:srgbClr val="4D4D4D"/>
                </a:solidFill>
              </a:rPr>
              <a:t> de Madrid – ETSI </a:t>
            </a:r>
            <a:r>
              <a:rPr lang="fr-FR" sz="1100" b="1" dirty="0" err="1" smtClean="0">
                <a:solidFill>
                  <a:srgbClr val="4D4D4D"/>
                </a:solidFill>
              </a:rPr>
              <a:t>Telecomunicación</a:t>
            </a:r>
            <a:r>
              <a:rPr lang="fr-FR" sz="1100" b="1" dirty="0" smtClean="0">
                <a:solidFill>
                  <a:srgbClr val="4D4D4D"/>
                </a:solidFill>
              </a:rPr>
              <a:t> </a:t>
            </a:r>
            <a:r>
              <a:rPr lang="fr-FR" sz="1100" dirty="0" smtClean="0">
                <a:solidFill>
                  <a:schemeClr val="accent2"/>
                </a:solidFill>
              </a:rPr>
              <a:t>(</a:t>
            </a:r>
            <a:r>
              <a:rPr lang="fr-FR" sz="1100" dirty="0">
                <a:solidFill>
                  <a:schemeClr val="accent2"/>
                </a:solidFill>
              </a:rPr>
              <a:t>IR seulement</a:t>
            </a:r>
            <a:r>
              <a:rPr lang="fr-FR" sz="1100" dirty="0" smtClean="0">
                <a:solidFill>
                  <a:schemeClr val="accent2"/>
                </a:solidFill>
              </a:rPr>
              <a:t>)</a:t>
            </a:r>
            <a:endParaRPr lang="fr-FR" sz="1100" b="1" dirty="0" smtClean="0">
              <a:solidFill>
                <a:srgbClr val="4D4D4D"/>
              </a:solidFill>
            </a:endParaRPr>
          </a:p>
          <a:p>
            <a:pPr lvl="1"/>
            <a:endParaRPr lang="fr-FR" sz="1400" b="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1200" dirty="0" smtClean="0"/>
              <a:t>ROUMANIE </a:t>
            </a:r>
            <a:r>
              <a:rPr lang="fr-FR" sz="1200" dirty="0" smtClean="0"/>
              <a:t>: </a:t>
            </a:r>
            <a:r>
              <a:rPr lang="it-IT" sz="1200" b="1" dirty="0" smtClean="0">
                <a:solidFill>
                  <a:srgbClr val="4D4D4D"/>
                </a:solidFill>
              </a:rPr>
              <a:t>Universitatea </a:t>
            </a:r>
            <a:r>
              <a:rPr lang="it-IT" sz="1200" b="1" dirty="0">
                <a:solidFill>
                  <a:srgbClr val="4D4D4D"/>
                </a:solidFill>
              </a:rPr>
              <a:t>'Politehnica' din Bucuresti (UPB</a:t>
            </a:r>
            <a:r>
              <a:rPr lang="it-IT" sz="1200" b="1" dirty="0" smtClean="0">
                <a:solidFill>
                  <a:srgbClr val="4D4D4D"/>
                </a:solidFill>
              </a:rPr>
              <a:t>)</a:t>
            </a:r>
          </a:p>
          <a:p>
            <a:pPr lvl="1"/>
            <a:endParaRPr lang="it-IT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1200" dirty="0" smtClean="0"/>
              <a:t>COREE </a:t>
            </a:r>
            <a:r>
              <a:rPr lang="it-IT" sz="1200" dirty="0"/>
              <a:t>DU SUD : Seoul National University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 Master </a:t>
            </a:r>
            <a:r>
              <a:rPr lang="fr-FR" sz="1200" dirty="0"/>
              <a:t>of Science: nombreuses possibilités, programmes à </a:t>
            </a:r>
            <a:r>
              <a:rPr lang="fr-FR" sz="1200" dirty="0" smtClean="0"/>
              <a:t>construire</a:t>
            </a:r>
            <a:endParaRPr lang="it-IT" sz="1200" b="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1200" dirty="0" smtClean="0"/>
              <a:t>CHINE </a:t>
            </a:r>
            <a:r>
              <a:rPr lang="it-IT" sz="1200" dirty="0"/>
              <a:t>: Northwestern Polytechnical University (NPU)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200" dirty="0" smtClean="0"/>
              <a:t> Master </a:t>
            </a:r>
            <a:r>
              <a:rPr lang="fr-FR" sz="1200" dirty="0"/>
              <a:t>of </a:t>
            </a:r>
            <a:r>
              <a:rPr lang="fr-FR" sz="1200" dirty="0" smtClean="0"/>
              <a:t>Science : </a:t>
            </a:r>
            <a:r>
              <a:rPr lang="fr-FR" sz="1200" dirty="0"/>
              <a:t>programme à </a:t>
            </a:r>
            <a:r>
              <a:rPr lang="fr-FR" sz="1200" dirty="0" smtClean="0"/>
              <a:t>construire</a:t>
            </a:r>
            <a:endParaRPr lang="fr-FR" sz="1200" dirty="0"/>
          </a:p>
        </p:txBody>
      </p:sp>
      <p:pic>
        <p:nvPicPr>
          <p:cNvPr id="3076" name="Picture 4" descr="https://www.diarilaveu.com/imatges/noticies/universitatjaum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71" y="3298829"/>
            <a:ext cx="1812854" cy="12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44492" y="4501838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Campus UJI </a:t>
            </a:r>
            <a:r>
              <a:rPr lang="fr-FR" sz="1000" dirty="0" err="1" smtClean="0"/>
              <a:t>Castellón</a:t>
            </a:r>
            <a:endParaRPr lang="fr-FR" sz="1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6969" y="1694851"/>
            <a:ext cx="1778956" cy="13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043071" y="3018913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Campus NTNU</a:t>
            </a:r>
            <a:endParaRPr lang="fr-FR" sz="1000" dirty="0"/>
          </a:p>
        </p:txBody>
      </p:sp>
      <p:sp>
        <p:nvSpPr>
          <p:cNvPr id="2" name="Rectangle 1"/>
          <p:cNvSpPr/>
          <p:nvPr/>
        </p:nvSpPr>
        <p:spPr>
          <a:xfrm>
            <a:off x="4309283" y="117622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DD EN 1 AN </a:t>
            </a:r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 </a:t>
            </a:r>
          </a:p>
          <a:p>
            <a:pPr lvl="1"/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SOUS RESERVE DE RENOUVELLEMENT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4535762" y="3419021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DD EN 1 AN !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2634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083935"/>
            <a:ext cx="5239910" cy="62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HelveticaNeueLT Com 67 MdCn" panose="020B060603050203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/>
              <a:t>    1/ </a:t>
            </a:r>
            <a:r>
              <a:rPr lang="fr-FR" sz="1600" b="1" dirty="0" smtClean="0"/>
              <a:t>Consultez « </a:t>
            </a:r>
            <a:r>
              <a:rPr lang="fr-FR" sz="1600" b="1" i="1" dirty="0" smtClean="0"/>
              <a:t>International : préparez </a:t>
            </a:r>
          </a:p>
          <a:p>
            <a:pPr marL="0" indent="0">
              <a:buNone/>
            </a:pPr>
            <a:r>
              <a:rPr lang="fr-FR" sz="1600" b="1" i="1" dirty="0" smtClean="0"/>
              <a:t>votre double-diplôme »</a:t>
            </a:r>
            <a:endParaRPr lang="fr-FR" sz="1600" b="1" i="1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641112" y="218042"/>
            <a:ext cx="606684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all" baseline="0">
                <a:solidFill>
                  <a:schemeClr val="bg2"/>
                </a:solidFill>
                <a:latin typeface="+mj-lt"/>
                <a:ea typeface="+mj-ea"/>
                <a:cs typeface="HelveticaNeueLT Com 57 Cn" panose="020B0506030502030204" pitchFamily="34" charset="0"/>
              </a:defRPr>
            </a:lvl1pPr>
          </a:lstStyle>
          <a:p>
            <a:r>
              <a:rPr lang="fr-FR" sz="2200" cap="none" dirty="0" smtClean="0">
                <a:solidFill>
                  <a:schemeClr val="tx1"/>
                </a:solidFill>
              </a:rPr>
              <a:t>PLUS D’INFORMATIONS   </a:t>
            </a:r>
            <a:r>
              <a:rPr lang="fr-FR" sz="3000" cap="none" dirty="0" smtClean="0">
                <a:solidFill>
                  <a:schemeClr val="tx1"/>
                </a:solidFill>
                <a:latin typeface="Cambria"/>
              </a:rPr>
              <a:t>→</a:t>
            </a:r>
            <a:r>
              <a:rPr lang="fr-FR" sz="3000" cap="none" dirty="0" smtClean="0">
                <a:solidFill>
                  <a:schemeClr val="tx1"/>
                </a:solidFill>
              </a:rPr>
              <a:t> </a:t>
            </a:r>
            <a:r>
              <a:rPr lang="fr-FR" sz="2200" cap="none" dirty="0" smtClean="0">
                <a:solidFill>
                  <a:schemeClr val="tx1"/>
                </a:solidFill>
              </a:rPr>
              <a:t>  MOODLE </a:t>
            </a:r>
            <a:endParaRPr lang="fr-FR" sz="22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2" y="2130172"/>
            <a:ext cx="3338837" cy="262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1"/>
          <p:cNvSpPr txBox="1">
            <a:spLocks/>
          </p:cNvSpPr>
          <p:nvPr/>
        </p:nvSpPr>
        <p:spPr>
          <a:xfrm>
            <a:off x="4316540" y="1083934"/>
            <a:ext cx="5043165" cy="248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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HelveticaNeueLT Com 67 MdCn" panose="020B060603050203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6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2"/>
                </a:solidFill>
                <a:latin typeface="+mj-lt"/>
                <a:ea typeface="+mn-ea"/>
                <a:cs typeface="HelveticaNeueLT Com 57 Cn" panose="020B0506030502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/>
              <a:t>   </a:t>
            </a:r>
            <a:r>
              <a:rPr lang="fr-FR" sz="1600" b="1" dirty="0" smtClean="0"/>
              <a:t>2/ Sessions  d’informations  Zoom</a:t>
            </a:r>
            <a:r>
              <a:rPr lang="fr-FR" sz="1600" b="1" dirty="0"/>
              <a:t> </a:t>
            </a:r>
            <a:r>
              <a:rPr lang="fr-FR" sz="1600" b="1" dirty="0" smtClean="0"/>
              <a:t>avec Marine Hatier </a:t>
            </a:r>
            <a:r>
              <a:rPr lang="fr-FR" sz="1600" b="1" dirty="0"/>
              <a:t>(</a:t>
            </a:r>
            <a:r>
              <a:rPr lang="fr-FR" sz="1600" b="1" dirty="0" smtClean="0"/>
              <a:t>DRI)</a:t>
            </a:r>
          </a:p>
          <a:p>
            <a:pPr marL="0" indent="0">
              <a:buNone/>
            </a:pPr>
            <a:endParaRPr lang="fr-FR" sz="1600" b="1" dirty="0" smtClean="0"/>
          </a:p>
          <a:p>
            <a:pPr marL="0" indent="0">
              <a:buNone/>
            </a:pPr>
            <a:r>
              <a:rPr lang="fr-FR" sz="1600" b="1" dirty="0" smtClean="0"/>
              <a:t>Contact:  marine.hatier@insa-toulouse.fr </a:t>
            </a:r>
            <a:endParaRPr lang="fr-FR" sz="16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223904" y="1083935"/>
            <a:ext cx="0" cy="3713217"/>
          </a:xfrm>
          <a:prstGeom prst="line">
            <a:avLst/>
          </a:prstGeom>
          <a:ln w="12700">
            <a:solidFill>
              <a:srgbClr val="4D4D4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46490"/>
      </p:ext>
    </p:extLst>
  </p:cSld>
  <p:clrMapOvr>
    <a:masterClrMapping/>
  </p:clrMapOvr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rte INSA">
    <a:dk1>
      <a:srgbClr val="4F4D50"/>
    </a:dk1>
    <a:lt1>
      <a:sysClr val="window" lastClr="FFFFFF"/>
    </a:lt1>
    <a:dk2>
      <a:srgbClr val="E42618"/>
    </a:dk2>
    <a:lt2>
      <a:srgbClr val="EEECE1"/>
    </a:lt2>
    <a:accent1>
      <a:srgbClr val="E29100"/>
    </a:accent1>
    <a:accent2>
      <a:srgbClr val="004D6F"/>
    </a:accent2>
    <a:accent3>
      <a:srgbClr val="9D1747"/>
    </a:accent3>
    <a:accent4>
      <a:srgbClr val="208998"/>
    </a:accent4>
    <a:accent5>
      <a:srgbClr val="866D5F"/>
    </a:accent5>
    <a:accent6>
      <a:srgbClr val="81989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9988</TotalTime>
  <Words>399</Words>
  <Application>Microsoft Office PowerPoint</Application>
  <PresentationFormat>Affichage à l'écran (4:3)</PresentationFormat>
  <Paragraphs>90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Institution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Marine Hatier</cp:lastModifiedBy>
  <cp:revision>318</cp:revision>
  <dcterms:created xsi:type="dcterms:W3CDTF">2012-05-04T07:41:45Z</dcterms:created>
  <dcterms:modified xsi:type="dcterms:W3CDTF">2020-09-07T13:01:19Z</dcterms:modified>
</cp:coreProperties>
</file>